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8FAADC"/>
    <a:srgbClr val="EA5455"/>
    <a:srgbClr val="E66C37"/>
    <a:srgbClr val="232323"/>
    <a:srgbClr val="EB4747"/>
    <a:srgbClr val="DC3535"/>
    <a:srgbClr val="393939"/>
    <a:srgbClr val="D21312"/>
    <a:srgbClr val="FF6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25962-67CC-4106-905D-3791BED5F17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383E1-2C05-4747-9161-243AB667A74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A28C336F-2246-410A-B2D9-6C9B5DC7863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7D932-375A-438D-8284-9AA3AC25FA5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28C336F-2246-410A-B2D9-6C9B5DC7863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7D932-375A-438D-8284-9AA3AC25FA5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28C336F-2246-410A-B2D9-6C9B5DC7863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7D932-375A-438D-8284-9AA3AC25FA5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28C336F-2246-410A-B2D9-6C9B5DC7863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7D932-375A-438D-8284-9AA3AC25FA5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28C336F-2246-410A-B2D9-6C9B5DC7863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7D932-375A-438D-8284-9AA3AC25FA5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A28C336F-2246-410A-B2D9-6C9B5DC7863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7D932-375A-438D-8284-9AA3AC25FA5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A28C336F-2246-410A-B2D9-6C9B5DC7863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D7D932-375A-438D-8284-9AA3AC25FA5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A28C336F-2246-410A-B2D9-6C9B5DC7863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D7D932-375A-438D-8284-9AA3AC25FA5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8C336F-2246-410A-B2D9-6C9B5DC7863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D7D932-375A-438D-8284-9AA3AC25FA5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28C336F-2246-410A-B2D9-6C9B5DC7863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7D932-375A-438D-8284-9AA3AC25FA5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28C336F-2246-410A-B2D9-6C9B5DC7863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7D932-375A-438D-8284-9AA3AC25FA5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8C336F-2246-410A-B2D9-6C9B5DC7863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D7D932-375A-438D-8284-9AA3AC25FA5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3937278"/>
            <a:ext cx="4572000" cy="1323439"/>
          </a:xfrm>
          <a:prstGeom prst="rect">
            <a:avLst/>
          </a:prstGeom>
          <a:noFill/>
        </p:spPr>
        <p:txBody>
          <a:bodyPr wrap="square" rtlCol="0">
            <a:spAutoFit/>
          </a:bodyPr>
          <a:lstStyle/>
          <a:p>
            <a:pPr algn="ctr"/>
            <a:r>
              <a:rPr lang="en-US" sz="4000" b="1" dirty="0">
                <a:solidFill>
                  <a:srgbClr val="8FAADC"/>
                </a:solidFill>
                <a:latin typeface="Segoe UI" panose="020B0502040204020203" pitchFamily="34" charset="0"/>
                <a:cs typeface="Segoe UI" panose="020B0502040204020203" pitchFamily="34" charset="0"/>
              </a:rPr>
              <a:t>Consumer Goods</a:t>
            </a:r>
            <a:endParaRPr lang="en-US" sz="4000" b="1" dirty="0">
              <a:solidFill>
                <a:srgbClr val="8FAADC"/>
              </a:solidFill>
              <a:latin typeface="Segoe UI" panose="020B0502040204020203" pitchFamily="34" charset="0"/>
              <a:cs typeface="Segoe UI" panose="020B0502040204020203" pitchFamily="34" charset="0"/>
            </a:endParaRPr>
          </a:p>
          <a:p>
            <a:pPr algn="ctr"/>
            <a:r>
              <a:rPr lang="en-US" sz="4000" b="1" dirty="0">
                <a:solidFill>
                  <a:srgbClr val="FF0000"/>
                </a:solidFill>
                <a:latin typeface="Segoe UI" panose="020B0502040204020203" pitchFamily="34" charset="0"/>
                <a:cs typeface="Segoe UI" panose="020B0502040204020203" pitchFamily="34" charset="0"/>
              </a:rPr>
              <a:t>Ad_Hoc Insights</a:t>
            </a:r>
            <a:r>
              <a:rPr lang="en-US" sz="4000" b="1" dirty="0">
                <a:solidFill>
                  <a:schemeClr val="bg1"/>
                </a:solidFill>
                <a:latin typeface="Segoe UI" panose="020B0502040204020203" pitchFamily="34" charset="0"/>
                <a:cs typeface="Segoe UI" panose="020B0502040204020203" pitchFamily="34" charset="0"/>
              </a:rPr>
              <a:t> </a:t>
            </a:r>
            <a:endParaRPr lang="en-US" sz="4000" b="1" dirty="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768753" y="766857"/>
            <a:ext cx="4572000" cy="707886"/>
          </a:xfrm>
          <a:prstGeom prst="rect">
            <a:avLst/>
          </a:prstGeom>
          <a:noFill/>
        </p:spPr>
        <p:txBody>
          <a:bodyPr wrap="square" rtlCol="0">
            <a:spAutoFit/>
          </a:bodyPr>
          <a:lstStyle/>
          <a:p>
            <a:pPr algn="ctr"/>
            <a:r>
              <a:rPr lang="en-US" sz="4000" b="1" dirty="0">
                <a:solidFill>
                  <a:schemeClr val="accent1"/>
                </a:solidFill>
                <a:latin typeface="Segoe UI" panose="020B0502040204020203" pitchFamily="34" charset="0"/>
                <a:cs typeface="Segoe UI" panose="020B0502040204020203" pitchFamily="34" charset="0"/>
              </a:rPr>
              <a:t>AtliQ Hardware’s</a:t>
            </a:r>
            <a:endParaRPr lang="en-US" sz="4000" b="1" dirty="0">
              <a:solidFill>
                <a:schemeClr val="accent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1"/>
          <a:stretch>
            <a:fillRect/>
          </a:stretch>
        </p:blipFill>
        <p:spPr>
          <a:xfrm>
            <a:off x="951865" y="1717675"/>
            <a:ext cx="4389120" cy="4389120"/>
          </a:xfrm>
          <a:prstGeom prst="rect">
            <a:avLst/>
          </a:prstGeom>
        </p:spPr>
      </p:pic>
      <p:pic>
        <p:nvPicPr>
          <p:cNvPr id="3" name="Picture 2" descr="atliq-a-logo-04"/>
          <p:cNvPicPr>
            <a:picLocks noChangeAspect="1"/>
          </p:cNvPicPr>
          <p:nvPr/>
        </p:nvPicPr>
        <p:blipFill>
          <a:blip r:embed="rId2"/>
          <a:stretch>
            <a:fillRect/>
          </a:stretch>
        </p:blipFill>
        <p:spPr>
          <a:xfrm>
            <a:off x="10741025" y="288290"/>
            <a:ext cx="1030605" cy="1009015"/>
          </a:xfrm>
          <a:prstGeom prst="rect">
            <a:avLst/>
          </a:prstGeom>
        </p:spPr>
      </p:pic>
      <p:sp>
        <p:nvSpPr>
          <p:cNvPr id="5" name="Text Box 4"/>
          <p:cNvSpPr txBox="1"/>
          <p:nvPr/>
        </p:nvSpPr>
        <p:spPr>
          <a:xfrm>
            <a:off x="10195560" y="6190615"/>
            <a:ext cx="1924050" cy="368300"/>
          </a:xfrm>
          <a:prstGeom prst="rect">
            <a:avLst/>
          </a:prstGeom>
          <a:noFill/>
        </p:spPr>
        <p:txBody>
          <a:bodyPr wrap="square" rtlCol="0">
            <a:spAutoFit/>
          </a:bodyPr>
          <a:p>
            <a:r>
              <a:rPr lang="en-IN" altLang="en-US"/>
              <a:t>SONIYA YADAV</a:t>
            </a: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399" y="295302"/>
            <a:ext cx="7680960"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FY 2021 Customer–wise Net Sales Report</a:t>
            </a:r>
            <a:endParaRPr lang="en-US" sz="3200" dirty="0">
              <a:solidFill>
                <a:srgbClr val="E66C37"/>
              </a:solidFill>
              <a:latin typeface="Segoe UI Semibold" panose="020B0702040204020203" pitchFamily="34" charset="0"/>
              <a:cs typeface="Segoe UI Semibold" panose="020B0702040204020203" pitchFamily="34" charset="0"/>
            </a:endParaRPr>
          </a:p>
        </p:txBody>
      </p:sp>
      <p:sp>
        <p:nvSpPr>
          <p:cNvPr id="7" name="TextBox 6"/>
          <p:cNvSpPr txBox="1"/>
          <p:nvPr/>
        </p:nvSpPr>
        <p:spPr>
          <a:xfrm>
            <a:off x="1387959" y="963671"/>
            <a:ext cx="10149840" cy="3200400"/>
          </a:xfrm>
          <a:prstGeom prst="rect">
            <a:avLst/>
          </a:prstGeom>
          <a:noFill/>
        </p:spPr>
        <p:txBody>
          <a:bodyPr wrap="square" rtlCol="0">
            <a:spAutoFit/>
          </a:bodyPr>
          <a:lstStyle/>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endPar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endParaRP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Generate FY 2021 net sales report for top customer where the output contains these fields :</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customer</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net sales </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make sure that net sales are in millions 		</a:t>
            </a:r>
            <a:endParaRPr lang="en-US" sz="2000" dirty="0">
              <a:solidFill>
                <a:schemeClr val="bg1"/>
              </a:solidFill>
              <a:latin typeface="Segoe UI Semibold" panose="020B0702040204020203" pitchFamily="34" charset="0"/>
              <a:cs typeface="Segoe UI Semibold" panose="020B0702040204020203" pitchFamily="34" charset="0"/>
            </a:endParaRP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endPar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endParaRPr>
          </a:p>
        </p:txBody>
      </p:sp>
      <p:grpSp>
        <p:nvGrpSpPr>
          <p:cNvPr id="12" name="Group 11"/>
          <p:cNvGrpSpPr/>
          <p:nvPr/>
        </p:nvGrpSpPr>
        <p:grpSpPr>
          <a:xfrm>
            <a:off x="4281487" y="4283800"/>
            <a:ext cx="3629025" cy="2171700"/>
            <a:chOff x="4281487" y="4283800"/>
            <a:chExt cx="3629025" cy="2171700"/>
          </a:xfrm>
        </p:grpSpPr>
        <p:sp>
          <p:nvSpPr>
            <p:cNvPr id="8" name="Rectangle: Rounded Corners 7"/>
            <p:cNvSpPr/>
            <p:nvPr/>
          </p:nvSpPr>
          <p:spPr>
            <a:xfrm>
              <a:off x="4281487" y="4283800"/>
              <a:ext cx="3629025" cy="21717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
            <a:stretch>
              <a:fillRect/>
            </a:stretch>
          </p:blipFill>
          <p:spPr>
            <a:xfrm>
              <a:off x="4451928" y="4516583"/>
              <a:ext cx="3297382" cy="1754908"/>
            </a:xfrm>
            <a:prstGeom prst="rect">
              <a:avLst/>
            </a:prstGeom>
          </p:spPr>
        </p:pic>
      </p:grpSp>
      <p:sp>
        <p:nvSpPr>
          <p:cNvPr id="4" name="Text Box 3"/>
          <p:cNvSpPr txBox="1"/>
          <p:nvPr/>
        </p:nvSpPr>
        <p:spPr>
          <a:xfrm>
            <a:off x="10175240" y="6087745"/>
            <a:ext cx="1738630" cy="368300"/>
          </a:xfrm>
          <a:prstGeom prst="rect">
            <a:avLst/>
          </a:prstGeom>
          <a:noFill/>
        </p:spPr>
        <p:txBody>
          <a:bodyPr wrap="square" rtlCol="0">
            <a:spAutoFit/>
          </a:bodyPr>
          <a:p>
            <a:r>
              <a:rPr lang="en-IN" altLang="en-US">
                <a:solidFill>
                  <a:schemeClr val="accent6">
                    <a:lumMod val="75000"/>
                  </a:schemeClr>
                </a:solidFill>
              </a:rPr>
              <a:t>SONIYA YADAV</a:t>
            </a:r>
            <a:endParaRPr lang="en-IN" altLang="en-US">
              <a:solidFill>
                <a:schemeClr val="accent6">
                  <a:lumMod val="7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5764" y="276697"/>
            <a:ext cx="5100471" cy="523220"/>
          </a:xfrm>
          <a:prstGeom prst="rect">
            <a:avLst/>
          </a:prstGeom>
          <a:noFill/>
        </p:spPr>
        <p:txBody>
          <a:bodyPr wrap="square" rtlCol="0">
            <a:spAutoFit/>
          </a:bodyPr>
          <a:lstStyle/>
          <a:p>
            <a:r>
              <a:rPr lang="en-US" sz="2800" dirty="0">
                <a:solidFill>
                  <a:srgbClr val="E66C37"/>
                </a:solidFill>
                <a:latin typeface="Segoe UI Semibold" panose="020B0702040204020203" pitchFamily="34" charset="0"/>
                <a:cs typeface="Segoe UI Semibold" panose="020B0702040204020203" pitchFamily="34" charset="0"/>
              </a:rPr>
              <a:t>Conversion of output to visual </a:t>
            </a:r>
            <a:endParaRPr lang="en-US" sz="2800" dirty="0">
              <a:solidFill>
                <a:srgbClr val="E66C37"/>
              </a:solidFill>
              <a:latin typeface="Segoe UI Semibold" panose="020B0702040204020203" pitchFamily="34" charset="0"/>
              <a:cs typeface="Segoe UI Semibold" panose="020B0702040204020203" pitchFamily="34" charset="0"/>
            </a:endParaRPr>
          </a:p>
        </p:txBody>
      </p:sp>
      <p:sp>
        <p:nvSpPr>
          <p:cNvPr id="13" name="TextBox 12"/>
          <p:cNvSpPr txBox="1"/>
          <p:nvPr/>
        </p:nvSpPr>
        <p:spPr>
          <a:xfrm>
            <a:off x="5181597" y="3631875"/>
            <a:ext cx="1828800" cy="461665"/>
          </a:xfrm>
          <a:prstGeom prst="rect">
            <a:avLst/>
          </a:prstGeom>
          <a:noFill/>
        </p:spPr>
        <p:txBody>
          <a:bodyPr wrap="square" rtlCol="0">
            <a:spAutoFit/>
          </a:bodyPr>
          <a:lstStyle/>
          <a:p>
            <a:pPr algn="ctr"/>
            <a:r>
              <a:rPr lang="en-US" sz="2400" dirty="0">
                <a:solidFill>
                  <a:srgbClr val="E66C37"/>
                </a:solidFill>
                <a:latin typeface="Segoe UI Semibold" panose="020B0702040204020203" pitchFamily="34" charset="0"/>
                <a:cs typeface="Segoe UI Semibold" panose="020B0702040204020203" pitchFamily="34" charset="0"/>
              </a:rPr>
              <a:t>Insights</a:t>
            </a:r>
            <a:endParaRPr lang="en-US" sz="2400" dirty="0">
              <a:solidFill>
                <a:srgbClr val="E66C37"/>
              </a:solidFill>
              <a:latin typeface="Segoe UI Semibold" panose="020B0702040204020203" pitchFamily="34" charset="0"/>
              <a:cs typeface="Segoe UI Semibold" panose="020B0702040204020203" pitchFamily="34" charset="0"/>
            </a:endParaRPr>
          </a:p>
        </p:txBody>
      </p:sp>
      <p:sp>
        <p:nvSpPr>
          <p:cNvPr id="14" name="TextBox 13"/>
          <p:cNvSpPr txBox="1"/>
          <p:nvPr/>
        </p:nvSpPr>
        <p:spPr>
          <a:xfrm>
            <a:off x="1523997" y="4458319"/>
            <a:ext cx="9144000" cy="1980000"/>
          </a:xfrm>
          <a:prstGeom prst="rect">
            <a:avLst/>
          </a:prstGeom>
          <a:noFill/>
        </p:spPr>
        <p:txBody>
          <a:bodyPr wrap="square" rtlCol="0">
            <a:spAutoFit/>
          </a:bodyPr>
          <a:lstStyle/>
          <a:p>
            <a:pPr marL="457200" indent="-457200">
              <a:buAutoNum type="arabicPeriod"/>
            </a:pPr>
            <a:r>
              <a:rPr lang="en-US" sz="2000" dirty="0">
                <a:solidFill>
                  <a:srgbClr val="FFFF00"/>
                </a:solidFill>
                <a:latin typeface="Segoe UI Semibold" panose="020B0702040204020203" pitchFamily="34" charset="0"/>
                <a:cs typeface="Segoe UI Semibold" panose="020B0702040204020203" pitchFamily="34" charset="0"/>
              </a:rPr>
              <a:t>Amazon</a:t>
            </a:r>
            <a:r>
              <a:rPr lang="en-US" sz="2000" dirty="0">
                <a:solidFill>
                  <a:schemeClr val="bg1"/>
                </a:solidFill>
                <a:latin typeface="Segoe UI Semibold" panose="020B0702040204020203" pitchFamily="34" charset="0"/>
                <a:cs typeface="Segoe UI Semibold" panose="020B0702040204020203" pitchFamily="34" charset="0"/>
              </a:rPr>
              <a:t> with the highest net sales for FY 2021, which has a value of </a:t>
            </a:r>
            <a:r>
              <a:rPr lang="en-US" sz="2000" dirty="0">
                <a:solidFill>
                  <a:srgbClr val="FFFF00"/>
                </a:solidFill>
                <a:latin typeface="Segoe UI Semibold" panose="020B0702040204020203" pitchFamily="34" charset="0"/>
                <a:cs typeface="Segoe UI Semibold" panose="020B0702040204020203" pitchFamily="34" charset="0"/>
              </a:rPr>
              <a:t>109.03 million</a:t>
            </a:r>
            <a:r>
              <a:rPr lang="en-US" sz="2000" dirty="0">
                <a:solidFill>
                  <a:schemeClr val="bg1"/>
                </a:solidFill>
                <a:latin typeface="Segoe UI Semibold" panose="020B0702040204020203" pitchFamily="34" charset="0"/>
                <a:cs typeface="Segoe UI Semibold" panose="020B0702040204020203" pitchFamily="34" charset="0"/>
              </a:rPr>
              <a:t>. Following AtliQ Exclusive, with net sales of </a:t>
            </a:r>
            <a:r>
              <a:rPr lang="en-US" sz="2000" dirty="0">
                <a:solidFill>
                  <a:srgbClr val="FFFF00"/>
                </a:solidFill>
                <a:latin typeface="Segoe UI Semibold" panose="020B0702040204020203" pitchFamily="34" charset="0"/>
                <a:cs typeface="Segoe UI Semibold" panose="020B0702040204020203" pitchFamily="34" charset="0"/>
              </a:rPr>
              <a:t>79.92 million</a:t>
            </a:r>
            <a:r>
              <a:rPr lang="en-US" sz="2000" dirty="0">
                <a:solidFill>
                  <a:schemeClr val="bg1"/>
                </a:solidFill>
                <a:latin typeface="Segoe UI Semibold" panose="020B0702040204020203" pitchFamily="34" charset="0"/>
                <a:cs typeface="Segoe UI Semibold" panose="020B0702040204020203" pitchFamily="34" charset="0"/>
              </a:rPr>
              <a:t> and AtliQ e Store with net sales </a:t>
            </a:r>
            <a:r>
              <a:rPr lang="en-US" sz="2000" dirty="0">
                <a:solidFill>
                  <a:srgbClr val="FFFF00"/>
                </a:solidFill>
                <a:latin typeface="Segoe UI Semibold" panose="020B0702040204020203" pitchFamily="34" charset="0"/>
                <a:cs typeface="Segoe UI Semibold" panose="020B0702040204020203" pitchFamily="34" charset="0"/>
              </a:rPr>
              <a:t>70.31 million</a:t>
            </a:r>
            <a:endParaRPr lang="en-US" sz="2000" dirty="0">
              <a:solidFill>
                <a:srgbClr val="FFFF00"/>
              </a:solidFill>
              <a:latin typeface="Segoe UI Semibold" panose="020B0702040204020203" pitchFamily="34" charset="0"/>
              <a:cs typeface="Segoe UI Semibold" panose="020B0702040204020203" pitchFamily="34" charset="0"/>
            </a:endParaRPr>
          </a:p>
          <a:p>
            <a:pPr marL="457200" indent="-457200">
              <a:buAutoNum type="arabicPeriod"/>
            </a:pPr>
            <a:r>
              <a:rPr lang="en-US" sz="2000" dirty="0">
                <a:solidFill>
                  <a:srgbClr val="FFFF00"/>
                </a:solidFill>
                <a:latin typeface="Segoe UI Semibold" panose="020B0702040204020203" pitchFamily="34" charset="0"/>
                <a:cs typeface="Segoe UI Semibold" panose="020B0702040204020203" pitchFamily="34" charset="0"/>
              </a:rPr>
              <a:t>AtliQ’s</a:t>
            </a:r>
            <a:r>
              <a:rPr lang="en-US" sz="2000" dirty="0">
                <a:solidFill>
                  <a:schemeClr val="bg1"/>
                </a:solidFill>
                <a:latin typeface="Segoe UI Semibold" panose="020B0702040204020203" pitchFamily="34" charset="0"/>
                <a:cs typeface="Segoe UI Semibold" panose="020B0702040204020203" pitchFamily="34" charset="0"/>
              </a:rPr>
              <a:t> net sales contribution to the overall customer’s net sales percentage is </a:t>
            </a:r>
            <a:r>
              <a:rPr lang="en-US" sz="2000" dirty="0">
                <a:solidFill>
                  <a:srgbClr val="FFFF00"/>
                </a:solidFill>
                <a:latin typeface="Segoe UI Semibold" panose="020B0702040204020203" pitchFamily="34" charset="0"/>
                <a:cs typeface="Segoe UI Semibold" panose="020B0702040204020203" pitchFamily="34" charset="0"/>
              </a:rPr>
              <a:t>22.3 %</a:t>
            </a:r>
            <a:r>
              <a:rPr lang="en-US" sz="2000" dirty="0">
                <a:solidFill>
                  <a:schemeClr val="bg1"/>
                </a:solidFill>
                <a:latin typeface="Segoe UI Semibold" panose="020B0702040204020203" pitchFamily="34" charset="0"/>
                <a:cs typeface="Segoe UI Semibold" panose="020B0702040204020203" pitchFamily="34" charset="0"/>
              </a:rPr>
              <a:t>, indicating that AtliQ accounts for a significant portion of the total net sales.</a:t>
            </a:r>
            <a:endParaRPr lang="en-US" sz="2000" dirty="0">
              <a:solidFill>
                <a:schemeClr val="bg1"/>
              </a:solidFill>
              <a:latin typeface="Segoe UI Semibold" panose="020B0702040204020203" pitchFamily="34" charset="0"/>
              <a:cs typeface="Segoe UI Semibold" panose="020B0702040204020203" pitchFamily="34" charset="0"/>
            </a:endParaRPr>
          </a:p>
          <a:p>
            <a:pPr marL="457200" indent="-457200">
              <a:buAutoNum type="arabicPeriod"/>
            </a:pPr>
            <a:endParaRPr lang="en-US" sz="2000" dirty="0">
              <a:solidFill>
                <a:schemeClr val="bg1"/>
              </a:solidFill>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1523997" y="1164696"/>
            <a:ext cx="9144000" cy="2102400"/>
            <a:chOff x="1523999" y="1164696"/>
            <a:chExt cx="9144000" cy="2102400"/>
          </a:xfrm>
        </p:grpSpPr>
        <p:sp>
          <p:nvSpPr>
            <p:cNvPr id="8" name="Rectangle: Rounded Corners 7"/>
            <p:cNvSpPr/>
            <p:nvPr/>
          </p:nvSpPr>
          <p:spPr>
            <a:xfrm>
              <a:off x="1523999" y="1164696"/>
              <a:ext cx="9144000" cy="21024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p:cNvSpPr/>
            <p:nvPr/>
          </p:nvSpPr>
          <p:spPr>
            <a:xfrm>
              <a:off x="5638797" y="2145477"/>
              <a:ext cx="914400" cy="1371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
            <a:stretch>
              <a:fillRect/>
            </a:stretch>
          </p:blipFill>
          <p:spPr>
            <a:xfrm>
              <a:off x="1786804" y="1669948"/>
              <a:ext cx="3366084" cy="1472747"/>
            </a:xfrm>
            <a:prstGeom prst="rect">
              <a:avLst/>
            </a:prstGeom>
          </p:spPr>
        </p:pic>
        <p:sp>
          <p:nvSpPr>
            <p:cNvPr id="18" name="TextBox 17"/>
            <p:cNvSpPr txBox="1"/>
            <p:nvPr/>
          </p:nvSpPr>
          <p:spPr>
            <a:xfrm>
              <a:off x="1862719" y="1261156"/>
              <a:ext cx="3366083" cy="276999"/>
            </a:xfrm>
            <a:prstGeom prst="rect">
              <a:avLst/>
            </a:prstGeom>
            <a:noFill/>
          </p:spPr>
          <p:txBody>
            <a:bodyPr wrap="square" rtlCol="0">
              <a:spAutoFit/>
            </a:bodyPr>
            <a:lstStyle/>
            <a:p>
              <a:r>
                <a:rPr lang="en-US" sz="1200" dirty="0">
                  <a:latin typeface="Segoe UI Semibold" panose="020B0702040204020203" pitchFamily="34" charset="0"/>
                  <a:cs typeface="Segoe UI Semibold" panose="020B0702040204020203" pitchFamily="34" charset="0"/>
                </a:rPr>
                <a:t>Top 5 customer’s based on net sales for FY 21</a:t>
              </a:r>
              <a:endParaRPr lang="en-US" sz="1200" dirty="0">
                <a:latin typeface="Segoe UI Semibold" panose="020B0702040204020203" pitchFamily="34" charset="0"/>
                <a:cs typeface="Segoe UI Semibold" panose="020B07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370" y="1261156"/>
              <a:ext cx="3635908" cy="1933994"/>
            </a:xfrm>
            <a:prstGeom prst="rect">
              <a:avLst/>
            </a:prstGeom>
          </p:spPr>
        </p:pic>
      </p:grpSp>
      <p:sp>
        <p:nvSpPr>
          <p:cNvPr id="2" name="Text Box 1"/>
          <p:cNvSpPr txBox="1"/>
          <p:nvPr/>
        </p:nvSpPr>
        <p:spPr>
          <a:xfrm>
            <a:off x="10175240" y="6087745"/>
            <a:ext cx="1738630" cy="368300"/>
          </a:xfrm>
          <a:prstGeom prst="rect">
            <a:avLst/>
          </a:prstGeom>
          <a:noFill/>
        </p:spPr>
        <p:txBody>
          <a:bodyPr wrap="square" rtlCol="0">
            <a:spAutoFit/>
          </a:bodyPr>
          <a:p>
            <a:r>
              <a:rPr lang="en-IN" altLang="en-US">
                <a:solidFill>
                  <a:schemeClr val="accent6">
                    <a:lumMod val="75000"/>
                  </a:schemeClr>
                </a:solidFill>
              </a:rPr>
              <a:t>SONIYA YADAV</a:t>
            </a:r>
            <a:endParaRPr lang="en-IN" altLang="en-US">
              <a:solidFill>
                <a:schemeClr val="accent6">
                  <a:lumMod val="7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75560" y="280934"/>
            <a:ext cx="7040880"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Forecast Accuracy Report for FY 2021</a:t>
            </a:r>
            <a:endParaRPr lang="en-US" sz="3200" dirty="0">
              <a:solidFill>
                <a:srgbClr val="E66C37"/>
              </a:solidFill>
              <a:latin typeface="Segoe UI Semibold" panose="020B0702040204020203" pitchFamily="34" charset="0"/>
              <a:cs typeface="Segoe UI Semibold" panose="020B0702040204020203" pitchFamily="34" charset="0"/>
            </a:endParaRPr>
          </a:p>
        </p:txBody>
      </p:sp>
      <p:sp>
        <p:nvSpPr>
          <p:cNvPr id="7" name="TextBox 6"/>
          <p:cNvSpPr txBox="1"/>
          <p:nvPr/>
        </p:nvSpPr>
        <p:spPr>
          <a:xfrm>
            <a:off x="1387959" y="963671"/>
            <a:ext cx="10149840" cy="2554545"/>
          </a:xfrm>
          <a:prstGeom prst="rect">
            <a:avLst/>
          </a:prstGeom>
          <a:noFill/>
        </p:spPr>
        <p:txBody>
          <a:bodyPr wrap="square" rtlCol="0">
            <a:spAutoFit/>
          </a:bodyPr>
          <a:lstStyle/>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endPar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endParaRP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Get forecast accuracy report at the customer_code level for FY 21 where the output contains these fields :</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customer</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forecast accuracy </a:t>
            </a:r>
            <a:endParaRPr lang="en-US" sz="2000" dirty="0">
              <a:solidFill>
                <a:schemeClr val="bg1"/>
              </a:solidFill>
              <a:latin typeface="Segoe UI Semibold" panose="020B0702040204020203" pitchFamily="34" charset="0"/>
              <a:cs typeface="Segoe UI Semibold" panose="020B0702040204020203" pitchFamily="34" charset="0"/>
            </a:endParaRP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endPar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2575559" y="3616178"/>
            <a:ext cx="3629025" cy="2171700"/>
            <a:chOff x="4281487" y="4283800"/>
            <a:chExt cx="3629025" cy="2171700"/>
          </a:xfrm>
        </p:grpSpPr>
        <p:sp>
          <p:nvSpPr>
            <p:cNvPr id="8" name="Rectangle: Rounded Corners 7"/>
            <p:cNvSpPr/>
            <p:nvPr/>
          </p:nvSpPr>
          <p:spPr>
            <a:xfrm>
              <a:off x="4281487" y="4283800"/>
              <a:ext cx="3629025" cy="2171700"/>
            </a:xfrm>
            <a:prstGeom prst="roundRect">
              <a:avLst>
                <a:gd name="adj" fmla="val 32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
            <a:stretch>
              <a:fillRect/>
            </a:stretch>
          </p:blipFill>
          <p:spPr>
            <a:xfrm>
              <a:off x="4609486" y="4561710"/>
              <a:ext cx="3065931" cy="1700545"/>
            </a:xfrm>
            <a:prstGeom prst="rect">
              <a:avLst/>
            </a:prstGeom>
          </p:spPr>
        </p:pic>
      </p:grpSp>
      <p:sp>
        <p:nvSpPr>
          <p:cNvPr id="9" name="TextBox 8"/>
          <p:cNvSpPr txBox="1"/>
          <p:nvPr/>
        </p:nvSpPr>
        <p:spPr>
          <a:xfrm>
            <a:off x="7176656" y="3824865"/>
            <a:ext cx="3839822" cy="1754326"/>
          </a:xfrm>
          <a:prstGeom prst="rect">
            <a:avLst/>
          </a:prstGeom>
          <a:noFill/>
        </p:spPr>
        <p:txBody>
          <a:bodyPr wrap="square" rtlCol="0">
            <a:spAutoFit/>
          </a:bodyPr>
          <a:lstStyle/>
          <a:p>
            <a:r>
              <a:rPr lang="en-US" dirty="0">
                <a:solidFill>
                  <a:schemeClr val="bg1"/>
                </a:solidFill>
                <a:latin typeface="Segoe UI Semibold" panose="020B0702040204020203" pitchFamily="34" charset="0"/>
                <a:cs typeface="Segoe UI Semibold" panose="020B0702040204020203" pitchFamily="34" charset="0"/>
              </a:rPr>
              <a:t>Top 5 customer’s listed have fairly similar forecast accuracy percentages, ranging from </a:t>
            </a:r>
            <a:r>
              <a:rPr lang="en-US" dirty="0">
                <a:solidFill>
                  <a:srgbClr val="FFFF00"/>
                </a:solidFill>
                <a:latin typeface="Segoe UI Semibold" panose="020B0702040204020203" pitchFamily="34" charset="0"/>
                <a:cs typeface="Segoe UI Semibold" panose="020B0702040204020203" pitchFamily="34" charset="0"/>
              </a:rPr>
              <a:t>47.23 % - 46.16 %</a:t>
            </a:r>
            <a:r>
              <a:rPr lang="en-US" dirty="0">
                <a:solidFill>
                  <a:schemeClr val="bg1"/>
                </a:solidFill>
                <a:latin typeface="Segoe UI Semibold" panose="020B0702040204020203" pitchFamily="34" charset="0"/>
                <a:cs typeface="Segoe UI Semibold" panose="020B0702040204020203" pitchFamily="34" charset="0"/>
              </a:rPr>
              <a:t>. This suggests that these customer’s are likely using </a:t>
            </a:r>
            <a:r>
              <a:rPr lang="en-US" dirty="0">
                <a:solidFill>
                  <a:srgbClr val="FFFF00"/>
                </a:solidFill>
                <a:latin typeface="Segoe UI Semibold" panose="020B0702040204020203" pitchFamily="34" charset="0"/>
                <a:cs typeface="Segoe UI Semibold" panose="020B0702040204020203" pitchFamily="34" charset="0"/>
              </a:rPr>
              <a:t>similar forecasting methods</a:t>
            </a:r>
            <a:r>
              <a:rPr lang="en-US" dirty="0">
                <a:solidFill>
                  <a:schemeClr val="bg1"/>
                </a:solidFill>
                <a:latin typeface="Segoe UI Semibold" panose="020B0702040204020203" pitchFamily="34" charset="0"/>
                <a:cs typeface="Segoe UI Semibold" panose="020B0702040204020203" pitchFamily="34" charset="0"/>
              </a:rPr>
              <a:t>.</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2" name="Text Box 1"/>
          <p:cNvSpPr txBox="1"/>
          <p:nvPr/>
        </p:nvSpPr>
        <p:spPr>
          <a:xfrm>
            <a:off x="10175240" y="6087745"/>
            <a:ext cx="1738630" cy="368300"/>
          </a:xfrm>
          <a:prstGeom prst="rect">
            <a:avLst/>
          </a:prstGeom>
          <a:noFill/>
        </p:spPr>
        <p:txBody>
          <a:bodyPr wrap="square" rtlCol="0">
            <a:spAutoFit/>
          </a:bodyPr>
          <a:p>
            <a:r>
              <a:rPr lang="en-IN" altLang="en-US">
                <a:solidFill>
                  <a:schemeClr val="accent6">
                    <a:lumMod val="75000"/>
                  </a:schemeClr>
                </a:solidFill>
              </a:rPr>
              <a:t>SONIYA YADAV</a:t>
            </a:r>
            <a:endParaRPr lang="en-IN" altLang="en-US">
              <a:solidFill>
                <a:schemeClr val="accent6">
                  <a:lumMod val="7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28920" y="600641"/>
            <a:ext cx="6534151"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Yearly report for </a:t>
            </a:r>
            <a:r>
              <a:rPr lang="en-US" sz="3200" dirty="0">
                <a:solidFill>
                  <a:srgbClr val="8FAADC"/>
                </a:solidFill>
                <a:latin typeface="Segoe UI Semibold" panose="020B0702040204020203" pitchFamily="34" charset="0"/>
                <a:cs typeface="Segoe UI Semibold" panose="020B0702040204020203" pitchFamily="34" charset="0"/>
              </a:rPr>
              <a:t>‘</a:t>
            </a:r>
            <a:r>
              <a:rPr lang="en-US" sz="3200" dirty="0">
                <a:solidFill>
                  <a:schemeClr val="accent1">
                    <a:lumMod val="60000"/>
                    <a:lumOff val="40000"/>
                  </a:schemeClr>
                </a:solidFill>
                <a:latin typeface="Segoe UI Semibold" panose="020B0702040204020203" pitchFamily="34" charset="0"/>
                <a:cs typeface="Segoe UI Semibold" panose="020B0702040204020203" pitchFamily="34" charset="0"/>
              </a:rPr>
              <a:t>croma</a:t>
            </a:r>
            <a:r>
              <a:rPr lang="en-US" sz="3200" dirty="0">
                <a:solidFill>
                  <a:srgbClr val="8FAADC"/>
                </a:solidFill>
                <a:latin typeface="Segoe UI Semibold" panose="020B0702040204020203" pitchFamily="34" charset="0"/>
                <a:cs typeface="Segoe UI Semibold" panose="020B0702040204020203" pitchFamily="34" charset="0"/>
              </a:rPr>
              <a:t>’</a:t>
            </a:r>
            <a:r>
              <a:rPr lang="en-US" sz="3200" dirty="0">
                <a:solidFill>
                  <a:schemeClr val="accent4"/>
                </a:solidFill>
                <a:latin typeface="Segoe UI Semibold" panose="020B0702040204020203" pitchFamily="34" charset="0"/>
                <a:cs typeface="Segoe UI Semibold" panose="020B0702040204020203" pitchFamily="34" charset="0"/>
              </a:rPr>
              <a:t> </a:t>
            </a:r>
            <a:r>
              <a:rPr lang="en-US" sz="3200" dirty="0">
                <a:solidFill>
                  <a:srgbClr val="E66C37"/>
                </a:solidFill>
                <a:latin typeface="Segoe UI Semibold" panose="020B0702040204020203" pitchFamily="34" charset="0"/>
                <a:cs typeface="Segoe UI Semibold" panose="020B0702040204020203" pitchFamily="34" charset="0"/>
              </a:rPr>
              <a:t>customer</a:t>
            </a:r>
            <a:endParaRPr lang="en-US" sz="3200" dirty="0">
              <a:solidFill>
                <a:srgbClr val="E66C37"/>
              </a:solidFill>
              <a:latin typeface="Segoe UI Semibold" panose="020B0702040204020203" pitchFamily="34" charset="0"/>
              <a:cs typeface="Segoe UI Semibold" panose="020B0702040204020203" pitchFamily="34" charset="0"/>
            </a:endParaRPr>
          </a:p>
        </p:txBody>
      </p:sp>
      <p:sp>
        <p:nvSpPr>
          <p:cNvPr id="7" name="TextBox 6"/>
          <p:cNvSpPr txBox="1"/>
          <p:nvPr/>
        </p:nvSpPr>
        <p:spPr>
          <a:xfrm>
            <a:off x="1021077" y="1566140"/>
            <a:ext cx="10149840" cy="2616101"/>
          </a:xfrm>
          <a:prstGeom prst="rect">
            <a:avLst/>
          </a:prstGeom>
          <a:noFill/>
        </p:spPr>
        <p:txBody>
          <a:bodyPr wrap="square" rtlCol="0">
            <a:spAutoFit/>
          </a:bodyPr>
          <a:lstStyle/>
          <a:p>
            <a:r>
              <a:rPr lang="en-US" sz="16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endParaRPr lang="en-US" sz="1600" dirty="0">
              <a:solidFill>
                <a:schemeClr val="accent4">
                  <a:lumMod val="40000"/>
                  <a:lumOff val="60000"/>
                </a:schemeClr>
              </a:solidFill>
              <a:latin typeface="Segoe UI Semibold" panose="020B0702040204020203" pitchFamily="34" charset="0"/>
              <a:cs typeface="Segoe UI Semibold" panose="020B0702040204020203" pitchFamily="34" charset="0"/>
            </a:endParaRPr>
          </a:p>
          <a:p>
            <a:endParaRPr lang="en-US" sz="1600" dirty="0">
              <a:solidFill>
                <a:schemeClr val="bg1"/>
              </a:solidFill>
              <a:latin typeface="Segoe UI Semibold" panose="020B0702040204020203" pitchFamily="34" charset="0"/>
              <a:cs typeface="Segoe UI Semibold" panose="020B0702040204020203" pitchFamily="34" charset="0"/>
            </a:endParaRPr>
          </a:p>
          <a:p>
            <a:r>
              <a:rPr lang="en-US" sz="1600" dirty="0">
                <a:solidFill>
                  <a:schemeClr val="bg1"/>
                </a:solidFill>
                <a:latin typeface="Segoe UI Semibold" panose="020B0702040204020203" pitchFamily="34" charset="0"/>
                <a:cs typeface="Segoe UI Semibold" panose="020B0702040204020203" pitchFamily="34" charset="0"/>
              </a:rPr>
              <a:t>	Generate a yearly report for ‘croma’ customer where the output contains these </a:t>
            </a:r>
            <a:endParaRPr lang="en-US" sz="1600" dirty="0">
              <a:solidFill>
                <a:schemeClr val="bg1"/>
              </a:solidFill>
              <a:latin typeface="Segoe UI Semibold" panose="020B0702040204020203" pitchFamily="34" charset="0"/>
              <a:cs typeface="Segoe UI Semibold" panose="020B0702040204020203" pitchFamily="34" charset="0"/>
            </a:endParaRPr>
          </a:p>
          <a:p>
            <a:r>
              <a:rPr lang="en-US" sz="1600" dirty="0">
                <a:solidFill>
                  <a:schemeClr val="bg1"/>
                </a:solidFill>
                <a:latin typeface="Segoe UI Semibold" panose="020B0702040204020203" pitchFamily="34" charset="0"/>
                <a:cs typeface="Segoe UI Semibold" panose="020B0702040204020203" pitchFamily="34" charset="0"/>
              </a:rPr>
              <a:t>             fields :</a:t>
            </a:r>
            <a:endParaRPr lang="en-US" sz="1600" dirty="0">
              <a:solidFill>
                <a:schemeClr val="bg1"/>
              </a:solidFill>
              <a:latin typeface="Segoe UI Semibold" panose="020B0702040204020203" pitchFamily="34" charset="0"/>
              <a:cs typeface="Segoe UI Semibold" panose="020B0702040204020203" pitchFamily="34" charset="0"/>
            </a:endParaRPr>
          </a:p>
          <a:p>
            <a:r>
              <a:rPr lang="en-US" sz="1600" dirty="0">
                <a:solidFill>
                  <a:schemeClr val="bg1"/>
                </a:solidFill>
                <a:latin typeface="Segoe UI Semibold" panose="020B0702040204020203" pitchFamily="34" charset="0"/>
                <a:cs typeface="Segoe UI Semibold" panose="020B0702040204020203" pitchFamily="34" charset="0"/>
              </a:rPr>
              <a:t>		fiscal_year</a:t>
            </a:r>
            <a:endParaRPr lang="en-US" sz="1600" dirty="0">
              <a:solidFill>
                <a:schemeClr val="bg1"/>
              </a:solidFill>
              <a:latin typeface="Segoe UI Semibold" panose="020B0702040204020203" pitchFamily="34" charset="0"/>
              <a:cs typeface="Segoe UI Semibold" panose="020B0702040204020203" pitchFamily="34" charset="0"/>
            </a:endParaRPr>
          </a:p>
          <a:p>
            <a:r>
              <a:rPr lang="en-US" sz="1600" dirty="0">
                <a:solidFill>
                  <a:schemeClr val="bg1"/>
                </a:solidFill>
                <a:latin typeface="Segoe UI Semibold" panose="020B0702040204020203" pitchFamily="34" charset="0"/>
                <a:cs typeface="Segoe UI Semibold" panose="020B0702040204020203" pitchFamily="34" charset="0"/>
              </a:rPr>
              <a:t>		yearly_gross_sales </a:t>
            </a:r>
            <a:endParaRPr lang="en-US" sz="1600" dirty="0">
              <a:solidFill>
                <a:schemeClr val="bg1"/>
              </a:solidFill>
              <a:latin typeface="Segoe UI Semibold" panose="020B0702040204020203" pitchFamily="34" charset="0"/>
              <a:cs typeface="Segoe UI Semibold" panose="020B0702040204020203" pitchFamily="34" charset="0"/>
            </a:endParaRPr>
          </a:p>
          <a:p>
            <a:endParaRPr lang="en-US" sz="1600" dirty="0">
              <a:solidFill>
                <a:schemeClr val="bg1"/>
              </a:solidFill>
              <a:latin typeface="Segoe UI Semibold" panose="020B0702040204020203" pitchFamily="34" charset="0"/>
              <a:cs typeface="Segoe UI Semibold" panose="020B0702040204020203" pitchFamily="34" charset="0"/>
            </a:endParaRPr>
          </a:p>
          <a:p>
            <a:r>
              <a:rPr lang="en-US" sz="1600" dirty="0">
                <a:solidFill>
                  <a:schemeClr val="bg1"/>
                </a:solidFill>
                <a:latin typeface="Segoe UI Semibold" panose="020B0702040204020203" pitchFamily="34" charset="0"/>
                <a:cs typeface="Segoe UI Semibold" panose="020B0702040204020203" pitchFamily="34" charset="0"/>
              </a:rPr>
              <a:t>	         make sure that yearly_gross_sales are in millions</a:t>
            </a:r>
            <a:endParaRPr lang="en-US" sz="1600" dirty="0">
              <a:solidFill>
                <a:schemeClr val="bg1"/>
              </a:solidFill>
              <a:latin typeface="Segoe UI Semibold" panose="020B0702040204020203" pitchFamily="34" charset="0"/>
              <a:cs typeface="Segoe UI Semibold" panose="020B0702040204020203" pitchFamily="34" charset="0"/>
            </a:endParaRPr>
          </a:p>
          <a:p>
            <a:endParaRPr lang="en-US" sz="1600" dirty="0">
              <a:solidFill>
                <a:schemeClr val="bg1"/>
              </a:solidFill>
              <a:latin typeface="Segoe UI Semibold" panose="020B0702040204020203" pitchFamily="34" charset="0"/>
              <a:cs typeface="Segoe UI Semibold" panose="020B0702040204020203" pitchFamily="34" charset="0"/>
            </a:endParaRPr>
          </a:p>
          <a:p>
            <a:r>
              <a:rPr lang="en-US" sz="16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endParaRPr lang="en-US" sz="1600" dirty="0">
              <a:solidFill>
                <a:schemeClr val="accent4">
                  <a:lumMod val="40000"/>
                  <a:lumOff val="60000"/>
                </a:schemeClr>
              </a:solidFill>
              <a:latin typeface="Segoe UI Semibold" panose="020B0702040204020203" pitchFamily="34" charset="0"/>
              <a:cs typeface="Segoe UI Semibold" panose="020B0702040204020203" pitchFamily="34" charset="0"/>
            </a:endParaRPr>
          </a:p>
        </p:txBody>
      </p:sp>
      <p:grpSp>
        <p:nvGrpSpPr>
          <p:cNvPr id="2" name="Group 1"/>
          <p:cNvGrpSpPr/>
          <p:nvPr/>
        </p:nvGrpSpPr>
        <p:grpSpPr>
          <a:xfrm>
            <a:off x="4281484" y="4182241"/>
            <a:ext cx="3629025" cy="2171700"/>
            <a:chOff x="4281487" y="4283800"/>
            <a:chExt cx="3629025" cy="2171700"/>
          </a:xfrm>
        </p:grpSpPr>
        <p:sp>
          <p:nvSpPr>
            <p:cNvPr id="8" name="Rectangle: Rounded Corners 7"/>
            <p:cNvSpPr/>
            <p:nvPr/>
          </p:nvSpPr>
          <p:spPr>
            <a:xfrm>
              <a:off x="4281487" y="4283800"/>
              <a:ext cx="3629025" cy="21717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
            <a:stretch>
              <a:fillRect/>
            </a:stretch>
          </p:blipFill>
          <p:spPr>
            <a:xfrm>
              <a:off x="4501571" y="4486918"/>
              <a:ext cx="3188856" cy="1872000"/>
            </a:xfrm>
            <a:prstGeom prst="rect">
              <a:avLst/>
            </a:prstGeom>
          </p:spPr>
        </p:pic>
      </p:grpSp>
      <p:sp>
        <p:nvSpPr>
          <p:cNvPr id="4" name="Text Box 3"/>
          <p:cNvSpPr txBox="1"/>
          <p:nvPr/>
        </p:nvSpPr>
        <p:spPr>
          <a:xfrm>
            <a:off x="10175240" y="6087745"/>
            <a:ext cx="1738630" cy="368300"/>
          </a:xfrm>
          <a:prstGeom prst="rect">
            <a:avLst/>
          </a:prstGeom>
          <a:noFill/>
        </p:spPr>
        <p:txBody>
          <a:bodyPr wrap="square" rtlCol="0">
            <a:spAutoFit/>
          </a:bodyPr>
          <a:p>
            <a:r>
              <a:rPr lang="en-IN" altLang="en-US">
                <a:solidFill>
                  <a:schemeClr val="accent6">
                    <a:lumMod val="75000"/>
                  </a:schemeClr>
                </a:solidFill>
              </a:rPr>
              <a:t>SONIYA YADAV</a:t>
            </a:r>
            <a:endParaRPr lang="en-IN" altLang="en-US">
              <a:solidFill>
                <a:schemeClr val="accent6">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58236" y="442089"/>
            <a:ext cx="5100471" cy="523220"/>
          </a:xfrm>
          <a:prstGeom prst="rect">
            <a:avLst/>
          </a:prstGeom>
          <a:noFill/>
        </p:spPr>
        <p:txBody>
          <a:bodyPr wrap="square" rtlCol="0">
            <a:spAutoFit/>
          </a:bodyPr>
          <a:lstStyle/>
          <a:p>
            <a:r>
              <a:rPr lang="en-US" sz="2800" dirty="0">
                <a:solidFill>
                  <a:srgbClr val="E66C37"/>
                </a:solidFill>
                <a:latin typeface="Segoe UI Semibold" panose="020B0702040204020203" pitchFamily="34" charset="0"/>
                <a:cs typeface="Segoe UI Semibold" panose="020B0702040204020203" pitchFamily="34" charset="0"/>
              </a:rPr>
              <a:t>Conversion of output to visual </a:t>
            </a:r>
            <a:endParaRPr lang="en-US" sz="2800" dirty="0">
              <a:solidFill>
                <a:srgbClr val="E66C37"/>
              </a:solidFill>
              <a:latin typeface="Segoe UI Semibold" panose="020B0702040204020203" pitchFamily="34" charset="0"/>
              <a:cs typeface="Segoe UI Semibold" panose="020B0702040204020203" pitchFamily="34" charset="0"/>
            </a:endParaRPr>
          </a:p>
        </p:txBody>
      </p:sp>
      <p:sp>
        <p:nvSpPr>
          <p:cNvPr id="13" name="TextBox 12"/>
          <p:cNvSpPr txBox="1"/>
          <p:nvPr/>
        </p:nvSpPr>
        <p:spPr>
          <a:xfrm>
            <a:off x="5206544" y="3756336"/>
            <a:ext cx="1828800" cy="461665"/>
          </a:xfrm>
          <a:prstGeom prst="rect">
            <a:avLst/>
          </a:prstGeom>
          <a:noFill/>
        </p:spPr>
        <p:txBody>
          <a:bodyPr wrap="square" rtlCol="0">
            <a:spAutoFit/>
          </a:bodyPr>
          <a:lstStyle/>
          <a:p>
            <a:pPr algn="ctr"/>
            <a:r>
              <a:rPr lang="en-US" sz="2400" dirty="0">
                <a:solidFill>
                  <a:srgbClr val="E66C37"/>
                </a:solidFill>
                <a:latin typeface="Segoe UI Semibold" panose="020B0702040204020203" pitchFamily="34" charset="0"/>
                <a:cs typeface="Segoe UI Semibold" panose="020B0702040204020203" pitchFamily="34" charset="0"/>
              </a:rPr>
              <a:t>Insights</a:t>
            </a:r>
            <a:endParaRPr lang="en-US" sz="2400" dirty="0">
              <a:solidFill>
                <a:srgbClr val="E66C37"/>
              </a:solidFill>
              <a:latin typeface="Segoe UI Semibold" panose="020B0702040204020203" pitchFamily="34" charset="0"/>
              <a:cs typeface="Segoe UI Semibold" panose="020B0702040204020203" pitchFamily="34" charset="0"/>
            </a:endParaRPr>
          </a:p>
        </p:txBody>
      </p:sp>
      <p:sp>
        <p:nvSpPr>
          <p:cNvPr id="14" name="TextBox 13"/>
          <p:cNvSpPr txBox="1"/>
          <p:nvPr/>
        </p:nvSpPr>
        <p:spPr>
          <a:xfrm>
            <a:off x="1524000" y="4545337"/>
            <a:ext cx="9144000" cy="1631216"/>
          </a:xfrm>
          <a:prstGeom prst="rect">
            <a:avLst/>
          </a:prstGeom>
          <a:noFill/>
        </p:spPr>
        <p:txBody>
          <a:bodyPr wrap="square" rtlCol="0">
            <a:spAutoFit/>
          </a:bodyPr>
          <a:lstStyle/>
          <a:p>
            <a:pPr marL="457200" indent="-457200">
              <a:buAutoNum type="arabicPeriod"/>
            </a:pPr>
            <a:r>
              <a:rPr lang="en-US" sz="2000" dirty="0">
                <a:solidFill>
                  <a:schemeClr val="bg1"/>
                </a:solidFill>
                <a:latin typeface="Segoe UI Semibold" panose="020B0702040204020203" pitchFamily="34" charset="0"/>
                <a:cs typeface="Segoe UI Semibold" panose="020B0702040204020203" pitchFamily="34" charset="0"/>
              </a:rPr>
              <a:t>Croma’s gross sales are steadily growing at a rate of over </a:t>
            </a:r>
            <a:r>
              <a:rPr lang="en-US" sz="2000" dirty="0">
                <a:solidFill>
                  <a:srgbClr val="FFFF00"/>
                </a:solidFill>
                <a:latin typeface="Segoe UI Semibold" panose="020B0702040204020203" pitchFamily="34" charset="0"/>
                <a:cs typeface="Segoe UI Semibold" panose="020B0702040204020203" pitchFamily="34" charset="0"/>
              </a:rPr>
              <a:t>200-300%</a:t>
            </a:r>
            <a:r>
              <a:rPr lang="en-US" sz="2000" dirty="0">
                <a:solidFill>
                  <a:schemeClr val="bg1"/>
                </a:solidFill>
                <a:latin typeface="Segoe UI Semibold" panose="020B0702040204020203" pitchFamily="34" charset="0"/>
                <a:cs typeface="Segoe UI Semibold" panose="020B0702040204020203" pitchFamily="34" charset="0"/>
              </a:rPr>
              <a:t> annually</a:t>
            </a:r>
            <a:endParaRPr lang="en-US" sz="2000" dirty="0">
              <a:solidFill>
                <a:schemeClr val="bg1"/>
              </a:solidFill>
              <a:latin typeface="Segoe UI Semibold" panose="020B0702040204020203" pitchFamily="34" charset="0"/>
              <a:cs typeface="Segoe UI Semibold" panose="020B0702040204020203" pitchFamily="34" charset="0"/>
            </a:endParaRPr>
          </a:p>
          <a:p>
            <a:pPr marL="457200" indent="-457200">
              <a:buAutoNum type="arabicPeriod" startAt="2"/>
            </a:pPr>
            <a:r>
              <a:rPr lang="en-US" sz="2000" dirty="0">
                <a:solidFill>
                  <a:schemeClr val="bg1"/>
                </a:solidFill>
                <a:latin typeface="Segoe UI Semibold" panose="020B0702040204020203" pitchFamily="34" charset="0"/>
                <a:cs typeface="Segoe UI Semibold" panose="020B0702040204020203" pitchFamily="34" charset="0"/>
              </a:rPr>
              <a:t>Strategic decisions are </a:t>
            </a:r>
            <a:r>
              <a:rPr lang="en-US" sz="2000" dirty="0">
                <a:solidFill>
                  <a:srgbClr val="FFFF00"/>
                </a:solidFill>
                <a:latin typeface="Segoe UI Semibold" panose="020B0702040204020203" pitchFamily="34" charset="0"/>
                <a:cs typeface="Segoe UI Semibold" panose="020B0702040204020203" pitchFamily="34" charset="0"/>
              </a:rPr>
              <a:t>positively</a:t>
            </a:r>
            <a:r>
              <a:rPr lang="en-US" sz="2000" dirty="0">
                <a:solidFill>
                  <a:schemeClr val="bg1"/>
                </a:solidFill>
                <a:latin typeface="Segoe UI Semibold" panose="020B0702040204020203" pitchFamily="34" charset="0"/>
                <a:cs typeface="Segoe UI Semibold" panose="020B0702040204020203" pitchFamily="34" charset="0"/>
              </a:rPr>
              <a:t> impacting revenue generation for that           customer.</a:t>
            </a:r>
            <a:endParaRPr lang="en-US" sz="2000" dirty="0">
              <a:solidFill>
                <a:schemeClr val="bg1"/>
              </a:solidFill>
              <a:latin typeface="Segoe UI Semibold" panose="020B0702040204020203" pitchFamily="34" charset="0"/>
              <a:cs typeface="Segoe UI Semibold" panose="020B0702040204020203" pitchFamily="34" charset="0"/>
            </a:endParaRPr>
          </a:p>
          <a:p>
            <a:pPr marL="457200" indent="-457200">
              <a:buAutoNum type="arabicPeriod" startAt="2"/>
            </a:pPr>
            <a:r>
              <a:rPr lang="en-US" sz="2000" dirty="0">
                <a:solidFill>
                  <a:schemeClr val="bg1"/>
                </a:solidFill>
                <a:latin typeface="Segoe UI Semibold" panose="020B0702040204020203" pitchFamily="34" charset="0"/>
                <a:cs typeface="Segoe UI Semibold" panose="020B0702040204020203" pitchFamily="34" charset="0"/>
              </a:rPr>
              <a:t>So Croma is considered as </a:t>
            </a:r>
            <a:r>
              <a:rPr lang="en-US" sz="2000" dirty="0">
                <a:solidFill>
                  <a:srgbClr val="FFFF00"/>
                </a:solidFill>
                <a:latin typeface="Segoe UI Semibold" panose="020B0702040204020203" pitchFamily="34" charset="0"/>
                <a:cs typeface="Segoe UI Semibold" panose="020B0702040204020203" pitchFamily="34" charset="0"/>
              </a:rPr>
              <a:t>valuable customer</a:t>
            </a:r>
            <a:r>
              <a:rPr lang="en-US" sz="2000" dirty="0">
                <a:solidFill>
                  <a:schemeClr val="bg1"/>
                </a:solidFill>
                <a:latin typeface="Segoe UI Semibold" panose="020B0702040204020203" pitchFamily="34" charset="0"/>
                <a:cs typeface="Segoe UI Semibold" panose="020B0702040204020203" pitchFamily="34" charset="0"/>
              </a:rPr>
              <a:t>.</a:t>
            </a:r>
            <a:endParaRPr lang="en-US" sz="2000" dirty="0">
              <a:solidFill>
                <a:schemeClr val="bg1"/>
              </a:solidFill>
              <a:latin typeface="Segoe UI Semibold" panose="020B0702040204020203" pitchFamily="34" charset="0"/>
              <a:cs typeface="Segoe UI Semibold" panose="020B0702040204020203" pitchFamily="34" charset="0"/>
            </a:endParaRPr>
          </a:p>
        </p:txBody>
      </p:sp>
      <p:grpSp>
        <p:nvGrpSpPr>
          <p:cNvPr id="23" name="Group 22"/>
          <p:cNvGrpSpPr/>
          <p:nvPr/>
        </p:nvGrpSpPr>
        <p:grpSpPr>
          <a:xfrm>
            <a:off x="1536471" y="1325880"/>
            <a:ext cx="9144000" cy="2103120"/>
            <a:chOff x="1523999" y="1325880"/>
            <a:chExt cx="9144000" cy="2103120"/>
          </a:xfrm>
        </p:grpSpPr>
        <p:sp>
          <p:nvSpPr>
            <p:cNvPr id="8" name="Rectangle: Rounded Corners 7"/>
            <p:cNvSpPr/>
            <p:nvPr/>
          </p:nvSpPr>
          <p:spPr>
            <a:xfrm>
              <a:off x="1523999" y="1325880"/>
              <a:ext cx="9144000" cy="210312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1"/>
            <a:stretch>
              <a:fillRect/>
            </a:stretch>
          </p:blipFill>
          <p:spPr>
            <a:xfrm>
              <a:off x="1857376" y="1580614"/>
              <a:ext cx="3270706" cy="1730807"/>
            </a:xfrm>
            <a:prstGeom prst="rect">
              <a:avLst/>
            </a:prstGeom>
          </p:spPr>
        </p:pic>
        <p:sp>
          <p:nvSpPr>
            <p:cNvPr id="9" name="Arrow: Right 8"/>
            <p:cNvSpPr/>
            <p:nvPr/>
          </p:nvSpPr>
          <p:spPr>
            <a:xfrm>
              <a:off x="5563246" y="2315290"/>
              <a:ext cx="1090453" cy="1371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9964" y="1442813"/>
              <a:ext cx="2772538" cy="1882115"/>
            </a:xfrm>
            <a:prstGeom prst="rect">
              <a:avLst/>
            </a:prstGeom>
          </p:spPr>
        </p:pic>
      </p:grpSp>
      <p:sp>
        <p:nvSpPr>
          <p:cNvPr id="2" name="Text Box 1"/>
          <p:cNvSpPr txBox="1"/>
          <p:nvPr/>
        </p:nvSpPr>
        <p:spPr>
          <a:xfrm>
            <a:off x="10175240" y="6087745"/>
            <a:ext cx="1738630" cy="368300"/>
          </a:xfrm>
          <a:prstGeom prst="rect">
            <a:avLst/>
          </a:prstGeom>
          <a:noFill/>
        </p:spPr>
        <p:txBody>
          <a:bodyPr wrap="square" rtlCol="0">
            <a:spAutoFit/>
          </a:bodyPr>
          <a:p>
            <a:r>
              <a:rPr lang="en-IN" altLang="en-US">
                <a:solidFill>
                  <a:schemeClr val="accent6">
                    <a:lumMod val="75000"/>
                  </a:schemeClr>
                </a:solidFill>
              </a:rPr>
              <a:t>SONIYA YADAV</a:t>
            </a:r>
            <a:endParaRPr lang="en-IN" altLang="en-US">
              <a:solidFill>
                <a:schemeClr val="accent6">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28920" y="373758"/>
            <a:ext cx="6534151"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Yearly Product growth Analysis</a:t>
            </a:r>
            <a:endParaRPr lang="en-US" sz="3200" dirty="0">
              <a:solidFill>
                <a:srgbClr val="E66C37"/>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3957632" y="3920428"/>
            <a:ext cx="4276725" cy="2313981"/>
            <a:chOff x="3957637" y="4063303"/>
            <a:chExt cx="4276725" cy="2313981"/>
          </a:xfrm>
        </p:grpSpPr>
        <p:sp>
          <p:nvSpPr>
            <p:cNvPr id="9" name="Rectangle: Rounded Corners 8"/>
            <p:cNvSpPr/>
            <p:nvPr/>
          </p:nvSpPr>
          <p:spPr>
            <a:xfrm>
              <a:off x="3957637" y="4063303"/>
              <a:ext cx="4276725" cy="2313981"/>
            </a:xfrm>
            <a:prstGeom prst="roundRect">
              <a:avLst>
                <a:gd name="adj" fmla="val 925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
            <a:stretch>
              <a:fillRect/>
            </a:stretch>
          </p:blipFill>
          <p:spPr>
            <a:xfrm>
              <a:off x="4143372" y="4220168"/>
              <a:ext cx="3819525" cy="2000250"/>
            </a:xfrm>
            <a:prstGeom prst="rect">
              <a:avLst/>
            </a:prstGeom>
          </p:spPr>
        </p:pic>
      </p:grpSp>
      <p:sp>
        <p:nvSpPr>
          <p:cNvPr id="6" name="TextBox 5"/>
          <p:cNvSpPr txBox="1"/>
          <p:nvPr/>
        </p:nvSpPr>
        <p:spPr>
          <a:xfrm>
            <a:off x="1021075" y="1316096"/>
            <a:ext cx="10149840" cy="2246769"/>
          </a:xfrm>
          <a:prstGeom prst="rect">
            <a:avLst/>
          </a:prstGeom>
          <a:noFill/>
        </p:spPr>
        <p:txBody>
          <a:bodyPr wrap="square" rtlCol="0">
            <a:spAutoFit/>
          </a:bodyPr>
          <a:lstStyle/>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endPar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endParaRP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Generate a report which contains the fiscal year and also the number of unique products sold in that year. This helps AtliQ Hardware’s regarding the development of new products and its growth year on year</a:t>
            </a:r>
            <a:endParaRPr lang="en-US" sz="2000" dirty="0">
              <a:solidFill>
                <a:schemeClr val="bg1"/>
              </a:solidFill>
              <a:latin typeface="Segoe UI Semibold" panose="020B0702040204020203" pitchFamily="34" charset="0"/>
              <a:cs typeface="Segoe UI Semibold" panose="020B0702040204020203" pitchFamily="34" charset="0"/>
            </a:endParaRP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endPar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endParaRPr>
          </a:p>
        </p:txBody>
      </p:sp>
      <p:sp>
        <p:nvSpPr>
          <p:cNvPr id="2" name="Text Box 1"/>
          <p:cNvSpPr txBox="1"/>
          <p:nvPr/>
        </p:nvSpPr>
        <p:spPr>
          <a:xfrm>
            <a:off x="10175240" y="6087745"/>
            <a:ext cx="1738630" cy="368300"/>
          </a:xfrm>
          <a:prstGeom prst="rect">
            <a:avLst/>
          </a:prstGeom>
          <a:noFill/>
        </p:spPr>
        <p:txBody>
          <a:bodyPr wrap="square" rtlCol="0">
            <a:spAutoFit/>
          </a:bodyPr>
          <a:p>
            <a:r>
              <a:rPr lang="en-IN" altLang="en-US">
                <a:solidFill>
                  <a:schemeClr val="accent6">
                    <a:lumMod val="75000"/>
                  </a:schemeClr>
                </a:solidFill>
              </a:rPr>
              <a:t>SONIYA YADAV</a:t>
            </a:r>
            <a:endParaRPr lang="en-IN" altLang="en-US">
              <a:solidFill>
                <a:schemeClr val="accent6">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28922" y="480856"/>
            <a:ext cx="6534151" cy="523220"/>
          </a:xfrm>
          <a:prstGeom prst="rect">
            <a:avLst/>
          </a:prstGeom>
          <a:noFill/>
        </p:spPr>
        <p:txBody>
          <a:bodyPr wrap="square" rtlCol="0">
            <a:spAutoFit/>
          </a:bodyPr>
          <a:lstStyle/>
          <a:p>
            <a:pPr algn="ctr"/>
            <a:r>
              <a:rPr lang="en-US" sz="2800" dirty="0">
                <a:solidFill>
                  <a:srgbClr val="E66C37"/>
                </a:solidFill>
                <a:latin typeface="Segoe UI Semibold" panose="020B0702040204020203" pitchFamily="34" charset="0"/>
                <a:cs typeface="Segoe UI Semibold" panose="020B0702040204020203" pitchFamily="34" charset="0"/>
              </a:rPr>
              <a:t>Conversion of output to visual </a:t>
            </a:r>
            <a:endParaRPr lang="en-US" sz="2800" dirty="0">
              <a:solidFill>
                <a:srgbClr val="E66C37"/>
              </a:solidFill>
              <a:latin typeface="Segoe UI Semibold" panose="020B0702040204020203" pitchFamily="34" charset="0"/>
              <a:cs typeface="Segoe UI Semibold" panose="020B0702040204020203" pitchFamily="34" charset="0"/>
            </a:endParaRPr>
          </a:p>
        </p:txBody>
      </p:sp>
      <p:sp>
        <p:nvSpPr>
          <p:cNvPr id="6" name="TextBox 5"/>
          <p:cNvSpPr txBox="1"/>
          <p:nvPr/>
        </p:nvSpPr>
        <p:spPr>
          <a:xfrm>
            <a:off x="1523997" y="4655503"/>
            <a:ext cx="9144000" cy="1631216"/>
          </a:xfrm>
          <a:prstGeom prst="rect">
            <a:avLst/>
          </a:prstGeom>
          <a:noFill/>
        </p:spPr>
        <p:txBody>
          <a:bodyPr wrap="square" rtlCol="0">
            <a:spAutoFit/>
          </a:bodyPr>
          <a:lstStyle/>
          <a:p>
            <a:pPr marL="457200" indent="-457200">
              <a:buAutoNum type="arabicPeriod"/>
            </a:pPr>
            <a:r>
              <a:rPr lang="en-US" sz="2000" dirty="0">
                <a:solidFill>
                  <a:schemeClr val="bg1"/>
                </a:solidFill>
                <a:latin typeface="Segoe UI Semibold" panose="020B0702040204020203" pitchFamily="34" charset="0"/>
                <a:cs typeface="Segoe UI Semibold" panose="020B0702040204020203" pitchFamily="34" charset="0"/>
              </a:rPr>
              <a:t>Results indicate AtliQ Hardware's are </a:t>
            </a:r>
            <a:r>
              <a:rPr lang="en-US" sz="2000" dirty="0">
                <a:solidFill>
                  <a:srgbClr val="FFFF00"/>
                </a:solidFill>
                <a:latin typeface="Segoe UI Semibold" panose="020B0702040204020203" pitchFamily="34" charset="0"/>
                <a:cs typeface="Segoe UI Semibold" panose="020B0702040204020203" pitchFamily="34" charset="0"/>
              </a:rPr>
              <a:t>competitive</a:t>
            </a:r>
            <a:r>
              <a:rPr lang="en-US" sz="2000" dirty="0">
                <a:solidFill>
                  <a:schemeClr val="bg1"/>
                </a:solidFill>
                <a:latin typeface="Segoe UI Semibold" panose="020B0702040204020203" pitchFamily="34" charset="0"/>
                <a:cs typeface="Segoe UI Semibold" panose="020B0702040204020203" pitchFamily="34" charset="0"/>
              </a:rPr>
              <a:t> by introducing new products.</a:t>
            </a:r>
            <a:endParaRPr lang="en-US" sz="2000" dirty="0">
              <a:solidFill>
                <a:schemeClr val="bg1"/>
              </a:solidFill>
              <a:latin typeface="Segoe UI Semibold" panose="020B0702040204020203" pitchFamily="34" charset="0"/>
              <a:cs typeface="Segoe UI Semibold" panose="020B0702040204020203" pitchFamily="34" charset="0"/>
            </a:endParaRPr>
          </a:p>
          <a:p>
            <a:pPr marL="457200" indent="-457200">
              <a:buAutoNum type="arabicPeriod"/>
            </a:pPr>
            <a:r>
              <a:rPr lang="en-US" sz="2000" dirty="0">
                <a:solidFill>
                  <a:schemeClr val="bg1"/>
                </a:solidFill>
                <a:latin typeface="Segoe UI Semibold" panose="020B0702040204020203" pitchFamily="34" charset="0"/>
                <a:cs typeface="Segoe UI Semibold" panose="020B0702040204020203" pitchFamily="34" charset="0"/>
              </a:rPr>
              <a:t>AtliQ Hardware’s are focused on </a:t>
            </a:r>
            <a:r>
              <a:rPr lang="en-US" sz="2000" dirty="0">
                <a:solidFill>
                  <a:srgbClr val="FFFF00"/>
                </a:solidFill>
                <a:latin typeface="Segoe UI Semibold" panose="020B0702040204020203" pitchFamily="34" charset="0"/>
                <a:cs typeface="Segoe UI Semibold" panose="020B0702040204020203" pitchFamily="34" charset="0"/>
              </a:rPr>
              <a:t>increasing</a:t>
            </a:r>
            <a:r>
              <a:rPr lang="en-US" sz="2000" dirty="0">
                <a:solidFill>
                  <a:schemeClr val="bg1"/>
                </a:solidFill>
                <a:latin typeface="Segoe UI Semibold" panose="020B0702040204020203" pitchFamily="34" charset="0"/>
                <a:cs typeface="Segoe UI Semibold" panose="020B0702040204020203" pitchFamily="34" charset="0"/>
              </a:rPr>
              <a:t> revenue by improving product strengths and creating </a:t>
            </a:r>
            <a:r>
              <a:rPr lang="en-US" sz="2000" dirty="0">
                <a:solidFill>
                  <a:srgbClr val="FFFF00"/>
                </a:solidFill>
                <a:latin typeface="Segoe UI Semibold" panose="020B0702040204020203" pitchFamily="34" charset="0"/>
                <a:cs typeface="Segoe UI Semibold" panose="020B0702040204020203" pitchFamily="34" charset="0"/>
              </a:rPr>
              <a:t>in-demand products</a:t>
            </a:r>
            <a:r>
              <a:rPr lang="en-US" sz="2000" dirty="0">
                <a:solidFill>
                  <a:schemeClr val="bg1"/>
                </a:solidFill>
                <a:latin typeface="Segoe UI Semibold" panose="020B0702040204020203" pitchFamily="34" charset="0"/>
                <a:cs typeface="Segoe UI Semibold" panose="020B0702040204020203" pitchFamily="34" charset="0"/>
              </a:rPr>
              <a:t>.</a:t>
            </a:r>
            <a:endParaRPr lang="en-US" sz="2000" dirty="0">
              <a:solidFill>
                <a:schemeClr val="bg1"/>
              </a:solidFill>
              <a:latin typeface="Segoe UI Semibold" panose="020B0702040204020203" pitchFamily="34" charset="0"/>
              <a:cs typeface="Segoe UI Semibold" panose="020B0702040204020203" pitchFamily="34" charset="0"/>
            </a:endParaRPr>
          </a:p>
          <a:p>
            <a:pPr marL="457200" indent="-457200">
              <a:buAutoNum type="arabicPeriod"/>
            </a:pPr>
            <a:endParaRPr lang="en-US" sz="2000" dirty="0">
              <a:solidFill>
                <a:schemeClr val="bg1"/>
              </a:solidFill>
              <a:latin typeface="Segoe UI Semibold" panose="020B0702040204020203" pitchFamily="34" charset="0"/>
              <a:cs typeface="Segoe UI Semibold" panose="020B0702040204020203" pitchFamily="34" charset="0"/>
            </a:endParaRPr>
          </a:p>
        </p:txBody>
      </p:sp>
      <p:sp>
        <p:nvSpPr>
          <p:cNvPr id="15" name="TextBox 14"/>
          <p:cNvSpPr txBox="1"/>
          <p:nvPr/>
        </p:nvSpPr>
        <p:spPr>
          <a:xfrm>
            <a:off x="5332517" y="3841923"/>
            <a:ext cx="1828800" cy="461665"/>
          </a:xfrm>
          <a:prstGeom prst="rect">
            <a:avLst/>
          </a:prstGeom>
          <a:noFill/>
        </p:spPr>
        <p:txBody>
          <a:bodyPr wrap="square" rtlCol="0">
            <a:spAutoFit/>
          </a:bodyPr>
          <a:lstStyle/>
          <a:p>
            <a:pPr algn="ctr"/>
            <a:r>
              <a:rPr lang="en-US" sz="2400" dirty="0">
                <a:solidFill>
                  <a:srgbClr val="E66C37"/>
                </a:solidFill>
                <a:latin typeface="Segoe UI Semibold" panose="020B0702040204020203" pitchFamily="34" charset="0"/>
                <a:cs typeface="Segoe UI Semibold" panose="020B0702040204020203" pitchFamily="34" charset="0"/>
              </a:rPr>
              <a:t>Insights</a:t>
            </a:r>
            <a:endParaRPr lang="en-US" sz="2400" dirty="0">
              <a:solidFill>
                <a:srgbClr val="E66C37"/>
              </a:solidFill>
              <a:latin typeface="Segoe UI Semibold" panose="020B0702040204020203" pitchFamily="34" charset="0"/>
              <a:cs typeface="Segoe UI Semibold" panose="020B0702040204020203" pitchFamily="34" charset="0"/>
            </a:endParaRPr>
          </a:p>
        </p:txBody>
      </p:sp>
      <p:grpSp>
        <p:nvGrpSpPr>
          <p:cNvPr id="22" name="Group 21"/>
          <p:cNvGrpSpPr/>
          <p:nvPr/>
        </p:nvGrpSpPr>
        <p:grpSpPr>
          <a:xfrm>
            <a:off x="1523997" y="1386889"/>
            <a:ext cx="9144000" cy="2103120"/>
            <a:chOff x="1523999" y="1386889"/>
            <a:chExt cx="9144000" cy="2103120"/>
          </a:xfrm>
        </p:grpSpPr>
        <p:sp>
          <p:nvSpPr>
            <p:cNvPr id="12" name="Rectangle: Rounded Corners 11"/>
            <p:cNvSpPr/>
            <p:nvPr/>
          </p:nvSpPr>
          <p:spPr>
            <a:xfrm>
              <a:off x="1523999" y="1386889"/>
              <a:ext cx="9144000" cy="210312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
            <a:stretch>
              <a:fillRect/>
            </a:stretch>
          </p:blipFill>
          <p:spPr>
            <a:xfrm>
              <a:off x="1944158" y="1611774"/>
              <a:ext cx="3070881" cy="1653341"/>
            </a:xfrm>
            <a:prstGeom prst="rect">
              <a:avLst/>
            </a:prstGeom>
          </p:spPr>
        </p:pic>
        <p:sp>
          <p:nvSpPr>
            <p:cNvPr id="13" name="Arrow: Right 12"/>
            <p:cNvSpPr/>
            <p:nvPr/>
          </p:nvSpPr>
          <p:spPr>
            <a:xfrm>
              <a:off x="5701693" y="2350835"/>
              <a:ext cx="1090453" cy="1371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800" y="1592745"/>
              <a:ext cx="2615111" cy="1653341"/>
            </a:xfrm>
            <a:prstGeom prst="rect">
              <a:avLst/>
            </a:prstGeom>
          </p:spPr>
        </p:pic>
      </p:grpSp>
      <p:sp>
        <p:nvSpPr>
          <p:cNvPr id="4" name="Text Box 3"/>
          <p:cNvSpPr txBox="1"/>
          <p:nvPr/>
        </p:nvSpPr>
        <p:spPr>
          <a:xfrm>
            <a:off x="10175240" y="6087745"/>
            <a:ext cx="1738630" cy="368300"/>
          </a:xfrm>
          <a:prstGeom prst="rect">
            <a:avLst/>
          </a:prstGeom>
          <a:noFill/>
        </p:spPr>
        <p:txBody>
          <a:bodyPr wrap="square" rtlCol="0">
            <a:spAutoFit/>
          </a:bodyPr>
          <a:p>
            <a:r>
              <a:rPr lang="en-IN" altLang="en-US">
                <a:solidFill>
                  <a:schemeClr val="accent6">
                    <a:lumMod val="75000"/>
                  </a:schemeClr>
                </a:solidFill>
              </a:rPr>
              <a:t>SONIYA YADAV</a:t>
            </a:r>
            <a:endParaRPr lang="en-IN" altLang="en-US">
              <a:solidFill>
                <a:schemeClr val="accent6">
                  <a:lumMod val="7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197" y="311023"/>
            <a:ext cx="8321040"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Total sold quantity by </a:t>
            </a:r>
            <a:r>
              <a:rPr lang="en-US" sz="3200" dirty="0">
                <a:solidFill>
                  <a:srgbClr val="8FAADC"/>
                </a:solidFill>
                <a:latin typeface="Segoe UI Semibold" panose="020B0702040204020203" pitchFamily="34" charset="0"/>
                <a:cs typeface="Segoe UI Semibold" panose="020B0702040204020203" pitchFamily="34" charset="0"/>
              </a:rPr>
              <a:t>‘</a:t>
            </a:r>
            <a:r>
              <a:rPr lang="en-US" sz="3200" dirty="0">
                <a:solidFill>
                  <a:schemeClr val="accent1">
                    <a:lumMod val="60000"/>
                    <a:lumOff val="40000"/>
                  </a:schemeClr>
                </a:solidFill>
                <a:latin typeface="Segoe UI Semibold" panose="020B0702040204020203" pitchFamily="34" charset="0"/>
                <a:cs typeface="Segoe UI Semibold" panose="020B0702040204020203" pitchFamily="34" charset="0"/>
              </a:rPr>
              <a:t>market</a:t>
            </a:r>
            <a:r>
              <a:rPr lang="en-US" sz="3200" dirty="0">
                <a:solidFill>
                  <a:srgbClr val="8FAADC"/>
                </a:solidFill>
                <a:latin typeface="Segoe UI Semibold" panose="020B0702040204020203" pitchFamily="34" charset="0"/>
                <a:cs typeface="Segoe UI Semibold" panose="020B0702040204020203" pitchFamily="34" charset="0"/>
              </a:rPr>
              <a:t>’</a:t>
            </a:r>
            <a:r>
              <a:rPr lang="en-US" sz="3200" dirty="0">
                <a:solidFill>
                  <a:srgbClr val="FF6000"/>
                </a:solidFill>
                <a:latin typeface="Segoe UI Semibold" panose="020B0702040204020203" pitchFamily="34" charset="0"/>
                <a:cs typeface="Segoe UI Semibold" panose="020B0702040204020203" pitchFamily="34" charset="0"/>
              </a:rPr>
              <a:t> </a:t>
            </a:r>
            <a:r>
              <a:rPr lang="en-US" sz="3200" dirty="0">
                <a:solidFill>
                  <a:srgbClr val="E66C37"/>
                </a:solidFill>
                <a:latin typeface="Segoe UI Semibold" panose="020B0702040204020203" pitchFamily="34" charset="0"/>
                <a:cs typeface="Segoe UI Semibold" panose="020B0702040204020203" pitchFamily="34" charset="0"/>
              </a:rPr>
              <a:t>FY 2021</a:t>
            </a:r>
            <a:endParaRPr lang="en-US" sz="3200" dirty="0">
              <a:solidFill>
                <a:srgbClr val="E66C37"/>
              </a:solidFill>
              <a:latin typeface="Segoe UI Semibold" panose="020B0702040204020203" pitchFamily="34" charset="0"/>
              <a:cs typeface="Segoe UI Semibold" panose="020B0702040204020203" pitchFamily="34" charset="0"/>
            </a:endParaRPr>
          </a:p>
        </p:txBody>
      </p:sp>
      <p:sp>
        <p:nvSpPr>
          <p:cNvPr id="7" name="TextBox 6"/>
          <p:cNvSpPr txBox="1"/>
          <p:nvPr/>
        </p:nvSpPr>
        <p:spPr>
          <a:xfrm>
            <a:off x="1373384" y="1127752"/>
            <a:ext cx="9445229" cy="2554545"/>
          </a:xfrm>
          <a:prstGeom prst="rect">
            <a:avLst/>
          </a:prstGeom>
          <a:noFill/>
        </p:spPr>
        <p:txBody>
          <a:bodyPr wrap="square" rtlCol="0">
            <a:spAutoFit/>
          </a:bodyPr>
          <a:lstStyle/>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endPar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endParaRP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Get top 5 markets by their total quantity sold for fiscal_year ‘2021’ where the output contains these fields :</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market</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total sold_quantity in millions</a:t>
            </a:r>
            <a:endParaRPr lang="en-US" sz="2000" dirty="0">
              <a:solidFill>
                <a:schemeClr val="bg1"/>
              </a:solidFill>
              <a:latin typeface="Segoe UI Semibold" panose="020B0702040204020203" pitchFamily="34" charset="0"/>
              <a:cs typeface="Segoe UI Semibold" panose="020B0702040204020203" pitchFamily="34" charset="0"/>
            </a:endParaRP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endPar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4327205" y="3958485"/>
            <a:ext cx="3629025" cy="2171700"/>
            <a:chOff x="4281487" y="4283800"/>
            <a:chExt cx="3629025" cy="2171700"/>
          </a:xfrm>
        </p:grpSpPr>
        <p:sp>
          <p:nvSpPr>
            <p:cNvPr id="8" name="Rectangle: Rounded Corners 7"/>
            <p:cNvSpPr/>
            <p:nvPr/>
          </p:nvSpPr>
          <p:spPr>
            <a:xfrm>
              <a:off x="4281487" y="4283800"/>
              <a:ext cx="3629025" cy="21717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
            <a:stretch>
              <a:fillRect/>
            </a:stretch>
          </p:blipFill>
          <p:spPr>
            <a:xfrm>
              <a:off x="4519150" y="4510454"/>
              <a:ext cx="3153699" cy="1723292"/>
            </a:xfrm>
            <a:prstGeom prst="rect">
              <a:avLst/>
            </a:prstGeom>
          </p:spPr>
        </p:pic>
      </p:grpSp>
      <p:sp>
        <p:nvSpPr>
          <p:cNvPr id="2" name="Text Box 1"/>
          <p:cNvSpPr txBox="1"/>
          <p:nvPr/>
        </p:nvSpPr>
        <p:spPr>
          <a:xfrm>
            <a:off x="10175240" y="6087745"/>
            <a:ext cx="1738630" cy="368300"/>
          </a:xfrm>
          <a:prstGeom prst="rect">
            <a:avLst/>
          </a:prstGeom>
          <a:noFill/>
        </p:spPr>
        <p:txBody>
          <a:bodyPr wrap="square" rtlCol="0">
            <a:spAutoFit/>
          </a:bodyPr>
          <a:p>
            <a:r>
              <a:rPr lang="en-IN" altLang="en-US">
                <a:solidFill>
                  <a:schemeClr val="accent6">
                    <a:lumMod val="75000"/>
                  </a:schemeClr>
                </a:solidFill>
              </a:rPr>
              <a:t>SONIYA YADAV</a:t>
            </a:r>
            <a:endParaRPr lang="en-IN" altLang="en-US">
              <a:solidFill>
                <a:schemeClr val="accent6">
                  <a:lumMod val="7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15640" y="325646"/>
            <a:ext cx="5760720"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Conversion of output to visual</a:t>
            </a:r>
            <a:endParaRPr lang="en-US" sz="3200" dirty="0">
              <a:solidFill>
                <a:srgbClr val="E66C37"/>
              </a:solidFill>
              <a:latin typeface="Segoe UI Semibold" panose="020B0702040204020203" pitchFamily="34" charset="0"/>
              <a:cs typeface="Segoe UI Semibold" panose="020B0702040204020203" pitchFamily="34" charset="0"/>
            </a:endParaRPr>
          </a:p>
        </p:txBody>
      </p:sp>
      <p:sp>
        <p:nvSpPr>
          <p:cNvPr id="8" name="Rectangle: Rounded Corners 7"/>
          <p:cNvSpPr/>
          <p:nvPr/>
        </p:nvSpPr>
        <p:spPr>
          <a:xfrm>
            <a:off x="1524000" y="1426301"/>
            <a:ext cx="9144000" cy="21024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1"/>
          <a:stretch>
            <a:fillRect/>
          </a:stretch>
        </p:blipFill>
        <p:spPr>
          <a:xfrm>
            <a:off x="1752600" y="1872721"/>
            <a:ext cx="2978536" cy="1495896"/>
          </a:xfrm>
          <a:prstGeom prst="rect">
            <a:avLst/>
          </a:prstGeom>
        </p:spPr>
      </p:pic>
      <p:sp>
        <p:nvSpPr>
          <p:cNvPr id="18" name="TextBox 17"/>
          <p:cNvSpPr txBox="1"/>
          <p:nvPr/>
        </p:nvSpPr>
        <p:spPr>
          <a:xfrm>
            <a:off x="1752600" y="1536417"/>
            <a:ext cx="2926079" cy="276999"/>
          </a:xfrm>
          <a:prstGeom prst="rect">
            <a:avLst/>
          </a:prstGeom>
          <a:noFill/>
        </p:spPr>
        <p:txBody>
          <a:bodyPr wrap="square" rtlCol="0">
            <a:spAutoFit/>
          </a:bodyPr>
          <a:lstStyle/>
          <a:p>
            <a:r>
              <a:rPr lang="en-US" sz="1200" b="1" dirty="0"/>
              <a:t>Top 5 market’s by </a:t>
            </a:r>
            <a:r>
              <a:rPr lang="en-US" sz="1200" b="1" dirty="0">
                <a:latin typeface="Segoe UI Semibold" panose="020B0702040204020203" pitchFamily="34" charset="0"/>
                <a:cs typeface="Segoe UI Semibold" panose="020B0702040204020203" pitchFamily="34" charset="0"/>
              </a:rPr>
              <a:t>total</a:t>
            </a:r>
            <a:r>
              <a:rPr lang="en-US" sz="1200" b="1" dirty="0"/>
              <a:t> quantity sold FY 21</a:t>
            </a:r>
            <a:endParaRPr lang="en-US" sz="1200" b="1" dirty="0"/>
          </a:p>
        </p:txBody>
      </p:sp>
      <p:sp>
        <p:nvSpPr>
          <p:cNvPr id="20" name="TextBox 19"/>
          <p:cNvSpPr txBox="1"/>
          <p:nvPr/>
        </p:nvSpPr>
        <p:spPr>
          <a:xfrm>
            <a:off x="1524000" y="4582761"/>
            <a:ext cx="9144000" cy="1569660"/>
          </a:xfrm>
          <a:prstGeom prst="rect">
            <a:avLst/>
          </a:prstGeom>
          <a:noFill/>
        </p:spPr>
        <p:txBody>
          <a:bodyPr wrap="square" rtlCol="0">
            <a:spAutoFit/>
          </a:bodyPr>
          <a:lstStyle/>
          <a:p>
            <a:pPr marL="457200" indent="-457200">
              <a:buAutoNum type="arabicPeriod"/>
            </a:pPr>
            <a:r>
              <a:rPr lang="en-US" sz="1600" dirty="0">
                <a:solidFill>
                  <a:srgbClr val="FFFF00"/>
                </a:solidFill>
                <a:latin typeface="Segoe UI Semibold" panose="020B0702040204020203" pitchFamily="34" charset="0"/>
                <a:cs typeface="Segoe UI Semibold" panose="020B0702040204020203" pitchFamily="34" charset="0"/>
              </a:rPr>
              <a:t>India</a:t>
            </a:r>
            <a:r>
              <a:rPr lang="en-US" sz="1600" dirty="0">
                <a:solidFill>
                  <a:schemeClr val="bg1"/>
                </a:solidFill>
                <a:latin typeface="Segoe UI Semibold" panose="020B0702040204020203" pitchFamily="34" charset="0"/>
                <a:cs typeface="Segoe UI Semibold" panose="020B0702040204020203" pitchFamily="34" charset="0"/>
              </a:rPr>
              <a:t> is the clear leader in terms of quantity sold with </a:t>
            </a:r>
            <a:r>
              <a:rPr lang="en-US" sz="1600" dirty="0">
                <a:solidFill>
                  <a:srgbClr val="FFFF00"/>
                </a:solidFill>
                <a:latin typeface="Segoe UI Semibold" panose="020B0702040204020203" pitchFamily="34" charset="0"/>
                <a:cs typeface="Segoe UI Semibold" panose="020B0702040204020203" pitchFamily="34" charset="0"/>
              </a:rPr>
              <a:t>13.8 M</a:t>
            </a:r>
            <a:r>
              <a:rPr lang="en-US" sz="1600" dirty="0">
                <a:solidFill>
                  <a:schemeClr val="bg1"/>
                </a:solidFill>
                <a:latin typeface="Segoe UI Semibold" panose="020B0702040204020203" pitchFamily="34" charset="0"/>
                <a:cs typeface="Segoe UI Semibold" panose="020B0702040204020203" pitchFamily="34" charset="0"/>
              </a:rPr>
              <a:t> units, which is significantly higher than the  next closest country, the USA, with </a:t>
            </a:r>
            <a:r>
              <a:rPr lang="en-US" sz="1600" dirty="0">
                <a:solidFill>
                  <a:srgbClr val="FFFF00"/>
                </a:solidFill>
                <a:latin typeface="Segoe UI Semibold" panose="020B0702040204020203" pitchFamily="34" charset="0"/>
                <a:cs typeface="Segoe UI Semibold" panose="020B0702040204020203" pitchFamily="34" charset="0"/>
              </a:rPr>
              <a:t>8 M</a:t>
            </a:r>
            <a:r>
              <a:rPr lang="en-US" sz="1600" dirty="0">
                <a:solidFill>
                  <a:schemeClr val="bg1"/>
                </a:solidFill>
                <a:latin typeface="Segoe UI Semibold" panose="020B0702040204020203" pitchFamily="34" charset="0"/>
                <a:cs typeface="Segoe UI Semibold" panose="020B0702040204020203" pitchFamily="34" charset="0"/>
              </a:rPr>
              <a:t> units sold.</a:t>
            </a:r>
            <a:endParaRPr lang="en-US" sz="1600" dirty="0">
              <a:solidFill>
                <a:schemeClr val="bg1"/>
              </a:solidFill>
              <a:latin typeface="Segoe UI Semibold" panose="020B0702040204020203" pitchFamily="34" charset="0"/>
              <a:cs typeface="Segoe UI Semibold" panose="020B0702040204020203" pitchFamily="34" charset="0"/>
            </a:endParaRPr>
          </a:p>
          <a:p>
            <a:pPr marL="457200" indent="-457200">
              <a:buAutoNum type="arabicPeriod"/>
            </a:pPr>
            <a:r>
              <a:rPr lang="en-US" sz="1600" dirty="0">
                <a:solidFill>
                  <a:schemeClr val="bg1"/>
                </a:solidFill>
                <a:latin typeface="Segoe UI Semibold" panose="020B0702040204020203" pitchFamily="34" charset="0"/>
                <a:cs typeface="Segoe UI Semibold" panose="020B0702040204020203" pitchFamily="34" charset="0"/>
              </a:rPr>
              <a:t>The top 5 markets, India, USA, South Korea, Canada, Philippines accounts for more than </a:t>
            </a:r>
            <a:r>
              <a:rPr lang="en-US" sz="1600" dirty="0">
                <a:solidFill>
                  <a:srgbClr val="FFFF00"/>
                </a:solidFill>
                <a:latin typeface="Segoe UI Semibold" panose="020B0702040204020203" pitchFamily="34" charset="0"/>
                <a:cs typeface="Segoe UI Semibold" panose="020B0702040204020203" pitchFamily="34" charset="0"/>
              </a:rPr>
              <a:t>25 % of the total quantity sold</a:t>
            </a:r>
            <a:r>
              <a:rPr lang="en-US" sz="1600" dirty="0">
                <a:solidFill>
                  <a:schemeClr val="bg1"/>
                </a:solidFill>
                <a:latin typeface="Segoe UI Semibold" panose="020B0702040204020203" pitchFamily="34" charset="0"/>
                <a:cs typeface="Segoe UI Semibold" panose="020B0702040204020203" pitchFamily="34" charset="0"/>
              </a:rPr>
              <a:t>.</a:t>
            </a:r>
            <a:endParaRPr lang="en-US" sz="1600" dirty="0">
              <a:solidFill>
                <a:schemeClr val="bg1"/>
              </a:solidFill>
              <a:latin typeface="Segoe UI Semibold" panose="020B0702040204020203" pitchFamily="34" charset="0"/>
              <a:cs typeface="Segoe UI Semibold" panose="020B0702040204020203" pitchFamily="34" charset="0"/>
            </a:endParaRPr>
          </a:p>
          <a:p>
            <a:pPr marL="457200" indent="-457200">
              <a:buAutoNum type="arabicPeriod"/>
            </a:pPr>
            <a:r>
              <a:rPr lang="en-US" sz="1600" dirty="0">
                <a:solidFill>
                  <a:schemeClr val="bg1"/>
                </a:solidFill>
                <a:latin typeface="Segoe UI Semibold" panose="020B0702040204020203" pitchFamily="34" charset="0"/>
                <a:cs typeface="Segoe UI Semibold" panose="020B0702040204020203" pitchFamily="34" charset="0"/>
              </a:rPr>
              <a:t>The lowest quantity sold  in countries such as Mexico, Sweden, Brazil, Chile and Columbia suggests that they may not have a </a:t>
            </a:r>
            <a:r>
              <a:rPr lang="en-US" sz="1600" dirty="0">
                <a:solidFill>
                  <a:srgbClr val="FFFF00"/>
                </a:solidFill>
                <a:latin typeface="Segoe UI Semibold" panose="020B0702040204020203" pitchFamily="34" charset="0"/>
                <a:cs typeface="Segoe UI Semibold" panose="020B0702040204020203" pitchFamily="34" charset="0"/>
              </a:rPr>
              <a:t>significant presence</a:t>
            </a:r>
            <a:r>
              <a:rPr lang="en-US" sz="1600" dirty="0">
                <a:solidFill>
                  <a:schemeClr val="bg1"/>
                </a:solidFill>
                <a:latin typeface="Segoe UI Semibold" panose="020B0702040204020203" pitchFamily="34" charset="0"/>
                <a:cs typeface="Segoe UI Semibold" panose="020B0702040204020203" pitchFamily="34" charset="0"/>
              </a:rPr>
              <a:t> in the market.</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22" name="TextBox 21"/>
          <p:cNvSpPr txBox="1"/>
          <p:nvPr/>
        </p:nvSpPr>
        <p:spPr>
          <a:xfrm>
            <a:off x="5181600" y="3961011"/>
            <a:ext cx="1828800" cy="461665"/>
          </a:xfrm>
          <a:prstGeom prst="rect">
            <a:avLst/>
          </a:prstGeom>
          <a:noFill/>
        </p:spPr>
        <p:txBody>
          <a:bodyPr wrap="square" rtlCol="0">
            <a:spAutoFit/>
          </a:bodyPr>
          <a:lstStyle/>
          <a:p>
            <a:pPr algn="ctr"/>
            <a:r>
              <a:rPr lang="en-US" sz="2400" dirty="0">
                <a:solidFill>
                  <a:srgbClr val="E66C37"/>
                </a:solidFill>
                <a:latin typeface="Segoe UI Semibold" panose="020B0702040204020203" pitchFamily="34" charset="0"/>
                <a:cs typeface="Segoe UI Semibold" panose="020B0702040204020203" pitchFamily="34" charset="0"/>
              </a:rPr>
              <a:t>Insights</a:t>
            </a:r>
            <a:endParaRPr lang="en-US" sz="2400" dirty="0">
              <a:solidFill>
                <a:srgbClr val="E66C37"/>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844" y="1584814"/>
            <a:ext cx="3240846" cy="1782231"/>
          </a:xfrm>
          <a:prstGeom prst="rect">
            <a:avLst/>
          </a:prstGeom>
        </p:spPr>
      </p:pic>
      <p:sp>
        <p:nvSpPr>
          <p:cNvPr id="7" name="Arrow: Right 6"/>
          <p:cNvSpPr/>
          <p:nvPr/>
        </p:nvSpPr>
        <p:spPr>
          <a:xfrm>
            <a:off x="5136082" y="2408921"/>
            <a:ext cx="1090453" cy="1371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10175240" y="6087745"/>
            <a:ext cx="1738630" cy="368300"/>
          </a:xfrm>
          <a:prstGeom prst="rect">
            <a:avLst/>
          </a:prstGeom>
          <a:noFill/>
        </p:spPr>
        <p:txBody>
          <a:bodyPr wrap="square" rtlCol="0">
            <a:spAutoFit/>
          </a:bodyPr>
          <a:p>
            <a:r>
              <a:rPr lang="en-IN" altLang="en-US">
                <a:solidFill>
                  <a:schemeClr val="accent6">
                    <a:lumMod val="75000"/>
                  </a:schemeClr>
                </a:solidFill>
              </a:rPr>
              <a:t>SONIYA YADAV</a:t>
            </a:r>
            <a:endParaRPr lang="en-IN" altLang="en-US">
              <a:solidFill>
                <a:schemeClr val="accent6">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59559" y="259167"/>
            <a:ext cx="7406640"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FY 2021 Market–wise Net Sales Report</a:t>
            </a:r>
            <a:endParaRPr lang="en-US" sz="3200" dirty="0">
              <a:solidFill>
                <a:srgbClr val="E66C37"/>
              </a:solidFill>
              <a:latin typeface="Segoe UI Semibold" panose="020B0702040204020203" pitchFamily="34" charset="0"/>
              <a:cs typeface="Segoe UI Semibold" panose="020B0702040204020203" pitchFamily="34" charset="0"/>
            </a:endParaRPr>
          </a:p>
        </p:txBody>
      </p:sp>
      <p:sp>
        <p:nvSpPr>
          <p:cNvPr id="7" name="TextBox 6"/>
          <p:cNvSpPr txBox="1"/>
          <p:nvPr/>
        </p:nvSpPr>
        <p:spPr>
          <a:xfrm>
            <a:off x="1387959" y="963671"/>
            <a:ext cx="10149840" cy="3200400"/>
          </a:xfrm>
          <a:prstGeom prst="rect">
            <a:avLst/>
          </a:prstGeom>
          <a:noFill/>
        </p:spPr>
        <p:txBody>
          <a:bodyPr wrap="square" rtlCol="0">
            <a:spAutoFit/>
          </a:bodyPr>
          <a:lstStyle/>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endPar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endParaRP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Generate FY 2021 net sales report for top markets where the output contains these fields :</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market</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net sales </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a:t>
            </a:r>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make sure that net sales are in millions 		</a:t>
            </a:r>
            <a:endParaRPr lang="en-US" sz="2000" dirty="0">
              <a:solidFill>
                <a:schemeClr val="bg1"/>
              </a:solidFill>
              <a:latin typeface="Segoe UI Semibold" panose="020B0702040204020203" pitchFamily="34" charset="0"/>
              <a:cs typeface="Segoe UI Semibold" panose="020B0702040204020203" pitchFamily="34" charset="0"/>
            </a:endParaRP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endPar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4281487" y="4283800"/>
            <a:ext cx="3629025" cy="2171700"/>
            <a:chOff x="4281487" y="4283800"/>
            <a:chExt cx="3629025" cy="2171700"/>
          </a:xfrm>
        </p:grpSpPr>
        <p:sp>
          <p:nvSpPr>
            <p:cNvPr id="8" name="Rectangle: Rounded Corners 7"/>
            <p:cNvSpPr/>
            <p:nvPr/>
          </p:nvSpPr>
          <p:spPr>
            <a:xfrm>
              <a:off x="4281487" y="4283800"/>
              <a:ext cx="3629025" cy="21717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
            <a:stretch>
              <a:fillRect/>
            </a:stretch>
          </p:blipFill>
          <p:spPr>
            <a:xfrm>
              <a:off x="4459530" y="4507059"/>
              <a:ext cx="3272937" cy="1780598"/>
            </a:xfrm>
            <a:prstGeom prst="rect">
              <a:avLst/>
            </a:prstGeom>
          </p:spPr>
        </p:pic>
      </p:grpSp>
      <p:sp>
        <p:nvSpPr>
          <p:cNvPr id="2" name="Text Box 1"/>
          <p:cNvSpPr txBox="1"/>
          <p:nvPr/>
        </p:nvSpPr>
        <p:spPr>
          <a:xfrm>
            <a:off x="10175240" y="6087745"/>
            <a:ext cx="1738630" cy="368300"/>
          </a:xfrm>
          <a:prstGeom prst="rect">
            <a:avLst/>
          </a:prstGeom>
          <a:noFill/>
        </p:spPr>
        <p:txBody>
          <a:bodyPr wrap="square" rtlCol="0">
            <a:spAutoFit/>
          </a:bodyPr>
          <a:p>
            <a:r>
              <a:rPr lang="en-IN" altLang="en-US">
                <a:solidFill>
                  <a:schemeClr val="accent6">
                    <a:lumMod val="75000"/>
                  </a:schemeClr>
                </a:solidFill>
              </a:rPr>
              <a:t>SONIYA YADAV</a:t>
            </a:r>
            <a:endParaRPr lang="en-IN" altLang="en-US">
              <a:solidFill>
                <a:schemeClr val="accent6">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5762" y="380367"/>
            <a:ext cx="5100471" cy="523220"/>
          </a:xfrm>
          <a:prstGeom prst="rect">
            <a:avLst/>
          </a:prstGeom>
          <a:noFill/>
        </p:spPr>
        <p:txBody>
          <a:bodyPr wrap="square" rtlCol="0">
            <a:spAutoFit/>
          </a:bodyPr>
          <a:lstStyle/>
          <a:p>
            <a:r>
              <a:rPr lang="en-US" sz="2800" dirty="0">
                <a:solidFill>
                  <a:srgbClr val="E66C37"/>
                </a:solidFill>
                <a:latin typeface="Segoe UI Semibold" panose="020B0702040204020203" pitchFamily="34" charset="0"/>
                <a:cs typeface="Segoe UI Semibold" panose="020B0702040204020203" pitchFamily="34" charset="0"/>
              </a:rPr>
              <a:t>Conversion of output to visual </a:t>
            </a:r>
            <a:endParaRPr lang="en-US" sz="2800" dirty="0">
              <a:solidFill>
                <a:srgbClr val="E66C37"/>
              </a:solidFill>
              <a:latin typeface="Segoe UI Semibold" panose="020B0702040204020203" pitchFamily="34" charset="0"/>
              <a:cs typeface="Segoe UI Semibold" panose="020B0702040204020203" pitchFamily="34" charset="0"/>
            </a:endParaRPr>
          </a:p>
        </p:txBody>
      </p:sp>
      <p:sp>
        <p:nvSpPr>
          <p:cNvPr id="13" name="TextBox 12"/>
          <p:cNvSpPr txBox="1"/>
          <p:nvPr/>
        </p:nvSpPr>
        <p:spPr>
          <a:xfrm>
            <a:off x="5181600" y="3923930"/>
            <a:ext cx="1828800" cy="461665"/>
          </a:xfrm>
          <a:prstGeom prst="rect">
            <a:avLst/>
          </a:prstGeom>
          <a:noFill/>
        </p:spPr>
        <p:txBody>
          <a:bodyPr wrap="square" rtlCol="0">
            <a:spAutoFit/>
          </a:bodyPr>
          <a:lstStyle/>
          <a:p>
            <a:pPr algn="ctr"/>
            <a:r>
              <a:rPr lang="en-US" sz="2400" dirty="0">
                <a:solidFill>
                  <a:srgbClr val="E66C37"/>
                </a:solidFill>
                <a:latin typeface="Segoe UI Semibold" panose="020B0702040204020203" pitchFamily="34" charset="0"/>
                <a:cs typeface="Segoe UI Semibold" panose="020B0702040204020203" pitchFamily="34" charset="0"/>
              </a:rPr>
              <a:t>Insights</a:t>
            </a:r>
            <a:endParaRPr lang="en-US" sz="2400" dirty="0">
              <a:solidFill>
                <a:srgbClr val="E66C37"/>
              </a:solidFill>
              <a:latin typeface="Segoe UI Semibold" panose="020B0702040204020203" pitchFamily="34" charset="0"/>
              <a:cs typeface="Segoe UI Semibold" panose="020B0702040204020203" pitchFamily="34" charset="0"/>
            </a:endParaRPr>
          </a:p>
        </p:txBody>
      </p:sp>
      <p:sp>
        <p:nvSpPr>
          <p:cNvPr id="14" name="TextBox 13"/>
          <p:cNvSpPr txBox="1"/>
          <p:nvPr/>
        </p:nvSpPr>
        <p:spPr>
          <a:xfrm>
            <a:off x="1523999" y="4676727"/>
            <a:ext cx="9144000" cy="1815882"/>
          </a:xfrm>
          <a:prstGeom prst="rect">
            <a:avLst/>
          </a:prstGeom>
          <a:noFill/>
        </p:spPr>
        <p:txBody>
          <a:bodyPr wrap="square" rtlCol="0">
            <a:spAutoFit/>
          </a:bodyPr>
          <a:lstStyle/>
          <a:p>
            <a:pPr marL="457200" indent="-457200">
              <a:buAutoNum type="arabicPeriod"/>
            </a:pPr>
            <a:r>
              <a:rPr lang="en-US" sz="1600" dirty="0">
                <a:solidFill>
                  <a:schemeClr val="bg1"/>
                </a:solidFill>
                <a:latin typeface="Segoe UI Semibold" panose="020B0702040204020203" pitchFamily="34" charset="0"/>
                <a:cs typeface="Segoe UI Semibold" panose="020B0702040204020203" pitchFamily="34" charset="0"/>
              </a:rPr>
              <a:t>The country with the highest net sales is </a:t>
            </a:r>
            <a:r>
              <a:rPr lang="en-US" sz="1600" dirty="0">
                <a:solidFill>
                  <a:srgbClr val="FFFF00"/>
                </a:solidFill>
                <a:latin typeface="Segoe UI Semibold" panose="020B0702040204020203" pitchFamily="34" charset="0"/>
                <a:cs typeface="Segoe UI Semibold" panose="020B0702040204020203" pitchFamily="34" charset="0"/>
              </a:rPr>
              <a:t>India</a:t>
            </a:r>
            <a:r>
              <a:rPr lang="en-US" sz="1600" dirty="0">
                <a:solidFill>
                  <a:schemeClr val="bg1"/>
                </a:solidFill>
                <a:latin typeface="Segoe UI Semibold" panose="020B0702040204020203" pitchFamily="34" charset="0"/>
                <a:cs typeface="Segoe UI Semibold" panose="020B0702040204020203" pitchFamily="34" charset="0"/>
              </a:rPr>
              <a:t>, which has a value of </a:t>
            </a:r>
            <a:r>
              <a:rPr lang="en-US" sz="1600" dirty="0">
                <a:solidFill>
                  <a:srgbClr val="FFFF00"/>
                </a:solidFill>
                <a:latin typeface="Segoe UI Semibold" panose="020B0702040204020203" pitchFamily="34" charset="0"/>
                <a:cs typeface="Segoe UI Semibold" panose="020B0702040204020203" pitchFamily="34" charset="0"/>
              </a:rPr>
              <a:t>210.6 million</a:t>
            </a:r>
            <a:r>
              <a:rPr lang="en-US" sz="1600" dirty="0">
                <a:solidFill>
                  <a:schemeClr val="bg1"/>
                </a:solidFill>
                <a:latin typeface="Segoe UI Semibold" panose="020B0702040204020203" pitchFamily="34" charset="0"/>
                <a:cs typeface="Segoe UI Semibold" panose="020B0702040204020203" pitchFamily="34" charset="0"/>
              </a:rPr>
              <a:t>. Following closely behind is the </a:t>
            </a:r>
            <a:r>
              <a:rPr lang="en-US" sz="1600" dirty="0">
                <a:solidFill>
                  <a:srgbClr val="FFFF00"/>
                </a:solidFill>
                <a:latin typeface="Segoe UI Semibold" panose="020B0702040204020203" pitchFamily="34" charset="0"/>
                <a:cs typeface="Segoe UI Semibold" panose="020B0702040204020203" pitchFamily="34" charset="0"/>
              </a:rPr>
              <a:t>United States</a:t>
            </a:r>
            <a:r>
              <a:rPr lang="en-US" sz="1600" dirty="0">
                <a:solidFill>
                  <a:schemeClr val="bg1"/>
                </a:solidFill>
                <a:latin typeface="Segoe UI Semibold" panose="020B0702040204020203" pitchFamily="34" charset="0"/>
                <a:cs typeface="Segoe UI Semibold" panose="020B0702040204020203" pitchFamily="34" charset="0"/>
              </a:rPr>
              <a:t>, with net sales of </a:t>
            </a:r>
            <a:r>
              <a:rPr lang="en-US" sz="1600" dirty="0">
                <a:solidFill>
                  <a:srgbClr val="FFFF00"/>
                </a:solidFill>
                <a:latin typeface="Segoe UI Semibold" panose="020B0702040204020203" pitchFamily="34" charset="0"/>
                <a:cs typeface="Segoe UI Semibold" panose="020B0702040204020203" pitchFamily="34" charset="0"/>
              </a:rPr>
              <a:t>132.05 million</a:t>
            </a:r>
            <a:r>
              <a:rPr lang="en-US" sz="1600" dirty="0">
                <a:solidFill>
                  <a:schemeClr val="bg1"/>
                </a:solidFill>
                <a:latin typeface="Segoe UI Semibold" panose="020B0702040204020203" pitchFamily="34" charset="0"/>
                <a:cs typeface="Segoe UI Semibold" panose="020B0702040204020203" pitchFamily="34" charset="0"/>
              </a:rPr>
              <a:t>.</a:t>
            </a:r>
            <a:endParaRPr lang="en-US" sz="1600" dirty="0">
              <a:solidFill>
                <a:schemeClr val="bg1"/>
              </a:solidFill>
              <a:latin typeface="Segoe UI Semibold" panose="020B0702040204020203" pitchFamily="34" charset="0"/>
              <a:cs typeface="Segoe UI Semibold" panose="020B0702040204020203" pitchFamily="34" charset="0"/>
            </a:endParaRPr>
          </a:p>
          <a:p>
            <a:pPr marL="457200" indent="-457200">
              <a:buAutoNum type="arabicPeriod"/>
            </a:pPr>
            <a:r>
              <a:rPr lang="en-US" sz="1600" dirty="0">
                <a:solidFill>
                  <a:schemeClr val="bg1"/>
                </a:solidFill>
                <a:latin typeface="Segoe UI Semibold" panose="020B0702040204020203" pitchFamily="34" charset="0"/>
                <a:cs typeface="Segoe UI Semibold" panose="020B0702040204020203" pitchFamily="34" charset="0"/>
              </a:rPr>
              <a:t>To clarify, the market’s with net sales &lt;10 million include </a:t>
            </a:r>
            <a:r>
              <a:rPr lang="en-US" sz="1600" dirty="0">
                <a:solidFill>
                  <a:srgbClr val="FFFF00"/>
                </a:solidFill>
                <a:latin typeface="Segoe UI Semibold" panose="020B0702040204020203" pitchFamily="34" charset="0"/>
                <a:cs typeface="Segoe UI Semibold" panose="020B0702040204020203" pitchFamily="34" charset="0"/>
              </a:rPr>
              <a:t>Bangladesh</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Poland</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Pakistan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Austria</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Sweden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Mexico</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Brazil</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Chile</a:t>
            </a:r>
            <a:r>
              <a:rPr lang="en-US" sz="1600" dirty="0">
                <a:solidFill>
                  <a:schemeClr val="bg1"/>
                </a:solidFill>
                <a:latin typeface="Segoe UI Semibold" panose="020B0702040204020203" pitchFamily="34" charset="0"/>
                <a:cs typeface="Segoe UI Semibold" panose="020B0702040204020203" pitchFamily="34" charset="0"/>
              </a:rPr>
              <a:t>, and </a:t>
            </a:r>
            <a:r>
              <a:rPr lang="en-US" sz="1600" dirty="0">
                <a:solidFill>
                  <a:srgbClr val="FFFF00"/>
                </a:solidFill>
                <a:latin typeface="Segoe UI Semibold" panose="020B0702040204020203" pitchFamily="34" charset="0"/>
                <a:cs typeface="Segoe UI Semibold" panose="020B0702040204020203" pitchFamily="34" charset="0"/>
              </a:rPr>
              <a:t>Columbia</a:t>
            </a:r>
            <a:r>
              <a:rPr lang="en-US" sz="1600" dirty="0">
                <a:solidFill>
                  <a:schemeClr val="bg1"/>
                </a:solidFill>
                <a:latin typeface="Segoe UI Semibold" panose="020B0702040204020203" pitchFamily="34" charset="0"/>
                <a:cs typeface="Segoe UI Semibold" panose="020B0702040204020203" pitchFamily="34" charset="0"/>
              </a:rPr>
              <a:t>. For business operating in these market’s, it may be beneficial to focus on strategies such as </a:t>
            </a:r>
            <a:r>
              <a:rPr lang="en-US" sz="1600" dirty="0">
                <a:solidFill>
                  <a:srgbClr val="FFFF00"/>
                </a:solidFill>
                <a:latin typeface="Segoe UI Semibold" panose="020B0702040204020203" pitchFamily="34" charset="0"/>
                <a:cs typeface="Segoe UI Semibold" panose="020B0702040204020203" pitchFamily="34" charset="0"/>
              </a:rPr>
              <a:t>improving customer satisfaction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increasing online presence</a:t>
            </a:r>
            <a:r>
              <a:rPr lang="en-US" sz="1600" dirty="0">
                <a:solidFill>
                  <a:schemeClr val="bg1"/>
                </a:solidFill>
                <a:latin typeface="Segoe UI Semibold" panose="020B0702040204020203" pitchFamily="34" charset="0"/>
                <a:cs typeface="Segoe UI Semibold" panose="020B0702040204020203" pitchFamily="34" charset="0"/>
              </a:rPr>
              <a:t>, and </a:t>
            </a:r>
            <a:r>
              <a:rPr lang="en-US" sz="1600" dirty="0">
                <a:solidFill>
                  <a:srgbClr val="FFFF00"/>
                </a:solidFill>
                <a:latin typeface="Segoe UI Semibold" panose="020B0702040204020203" pitchFamily="34" charset="0"/>
                <a:cs typeface="Segoe UI Semibold" panose="020B0702040204020203" pitchFamily="34" charset="0"/>
              </a:rPr>
              <a:t>offering promotions</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and discounts</a:t>
            </a:r>
            <a:r>
              <a:rPr lang="en-US" sz="1600" dirty="0">
                <a:solidFill>
                  <a:schemeClr val="bg1"/>
                </a:solidFill>
                <a:latin typeface="Segoe UI Semibold" panose="020B0702040204020203" pitchFamily="34" charset="0"/>
                <a:cs typeface="Segoe UI Semibold" panose="020B0702040204020203" pitchFamily="34" charset="0"/>
              </a:rPr>
              <a:t>, similar to what successful businesses in other markets are doing.</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8" name="Rectangle: Rounded Corners 7"/>
          <p:cNvSpPr/>
          <p:nvPr/>
        </p:nvSpPr>
        <p:spPr>
          <a:xfrm>
            <a:off x="1523999" y="1384917"/>
            <a:ext cx="9144000" cy="21024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1"/>
          <a:stretch>
            <a:fillRect/>
          </a:stretch>
        </p:blipFill>
        <p:spPr>
          <a:xfrm>
            <a:off x="1828068" y="1819921"/>
            <a:ext cx="3180734" cy="1518083"/>
          </a:xfrm>
          <a:prstGeom prst="rect">
            <a:avLst/>
          </a:prstGeom>
        </p:spPr>
      </p:pic>
      <p:sp>
        <p:nvSpPr>
          <p:cNvPr id="11" name="Arrow: Right 10"/>
          <p:cNvSpPr/>
          <p:nvPr/>
        </p:nvSpPr>
        <p:spPr>
          <a:xfrm>
            <a:off x="5363052" y="2367537"/>
            <a:ext cx="1210296" cy="1371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598" y="1463920"/>
            <a:ext cx="3611728" cy="1965079"/>
          </a:xfrm>
          <a:prstGeom prst="rect">
            <a:avLst/>
          </a:prstGeom>
        </p:spPr>
      </p:pic>
      <p:sp>
        <p:nvSpPr>
          <p:cNvPr id="9" name="TextBox 8"/>
          <p:cNvSpPr txBox="1"/>
          <p:nvPr/>
        </p:nvSpPr>
        <p:spPr>
          <a:xfrm>
            <a:off x="2082722" y="1463920"/>
            <a:ext cx="2926079" cy="276999"/>
          </a:xfrm>
          <a:prstGeom prst="rect">
            <a:avLst/>
          </a:prstGeom>
          <a:noFill/>
        </p:spPr>
        <p:txBody>
          <a:bodyPr wrap="square" rtlCol="0">
            <a:spAutoFit/>
          </a:bodyPr>
          <a:lstStyle/>
          <a:p>
            <a:r>
              <a:rPr lang="en-US" sz="1200" b="1" dirty="0"/>
              <a:t>Top 5 market’s by </a:t>
            </a:r>
            <a:r>
              <a:rPr lang="en-US" sz="1200" b="1" dirty="0">
                <a:latin typeface="Segoe UI Semibold" panose="020B0702040204020203" pitchFamily="34" charset="0"/>
                <a:cs typeface="Segoe UI Semibold" panose="020B0702040204020203" pitchFamily="34" charset="0"/>
              </a:rPr>
              <a:t>net_sales</a:t>
            </a:r>
            <a:r>
              <a:rPr lang="en-US" sz="1200" b="1" dirty="0"/>
              <a:t> FY 21</a:t>
            </a:r>
            <a:endParaRPr lang="en-US" sz="1200" b="1" dirty="0"/>
          </a:p>
        </p:txBody>
      </p:sp>
      <p:sp>
        <p:nvSpPr>
          <p:cNvPr id="4" name="Text Box 3"/>
          <p:cNvSpPr txBox="1"/>
          <p:nvPr/>
        </p:nvSpPr>
        <p:spPr>
          <a:xfrm>
            <a:off x="10175240" y="6087745"/>
            <a:ext cx="1738630" cy="368300"/>
          </a:xfrm>
          <a:prstGeom prst="rect">
            <a:avLst/>
          </a:prstGeom>
          <a:noFill/>
        </p:spPr>
        <p:txBody>
          <a:bodyPr wrap="square" rtlCol="0">
            <a:spAutoFit/>
          </a:bodyPr>
          <a:p>
            <a:r>
              <a:rPr lang="en-IN" altLang="en-US">
                <a:solidFill>
                  <a:schemeClr val="accent6">
                    <a:lumMod val="75000"/>
                  </a:schemeClr>
                </a:solidFill>
              </a:rPr>
              <a:t>SONIYA YADAV</a:t>
            </a:r>
            <a:endParaRPr lang="en-IN" altLang="en-US">
              <a:solidFill>
                <a:schemeClr val="accent6">
                  <a:lumMod val="75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3888</Words>
  <Application>WPS Presentation</Application>
  <PresentationFormat>Widescreen</PresentationFormat>
  <Paragraphs>141</Paragraphs>
  <Slides>12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Arial</vt:lpstr>
      <vt:lpstr>SimSun</vt:lpstr>
      <vt:lpstr>Wingdings</vt:lpstr>
      <vt:lpstr>Segoe UI</vt:lpstr>
      <vt:lpstr>Segoe UI Semibold</vt:lpstr>
      <vt:lpstr>Microsoft YaHei</vt:lpstr>
      <vt:lpstr>Arial Unicode MS</vt:lpstr>
      <vt:lpstr>Calibri Light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Yogendra Yadav</cp:lastModifiedBy>
  <cp:revision>33</cp:revision>
  <dcterms:created xsi:type="dcterms:W3CDTF">2023-04-19T05:51:00Z</dcterms:created>
  <dcterms:modified xsi:type="dcterms:W3CDTF">2024-03-16T05:55:58Z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A0D877B87EDB4EC189ADB4A51016207F_12</vt:lpwstr>
  </property>
  <property fmtid="{D5CDD505-2E9C-101B-9397-08002B2CF9AE}" pid="3" name="KSOProductBuildVer">
    <vt:lpwstr>1033-12.2.0.13489</vt:lpwstr>
  </property>
</Properties>
</file>